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85" r:id="rId3"/>
    <p:sldId id="386" r:id="rId4"/>
    <p:sldId id="387" r:id="rId5"/>
    <p:sldId id="287" r:id="rId6"/>
    <p:sldId id="381" r:id="rId7"/>
    <p:sldId id="374" r:id="rId8"/>
    <p:sldId id="383" r:id="rId9"/>
    <p:sldId id="384" r:id="rId10"/>
    <p:sldId id="304" r:id="rId11"/>
    <p:sldId id="376" r:id="rId12"/>
    <p:sldId id="377" r:id="rId13"/>
    <p:sldId id="378" r:id="rId14"/>
    <p:sldId id="379" r:id="rId15"/>
    <p:sldId id="375" r:id="rId16"/>
    <p:sldId id="344" r:id="rId17"/>
    <p:sldId id="339" r:id="rId18"/>
    <p:sldId id="3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5F"/>
    <a:srgbClr val="8BFFBF"/>
    <a:srgbClr val="00D05E"/>
    <a:srgbClr val="37F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20"/>
  </p:normalViewPr>
  <p:slideViewPr>
    <p:cSldViewPr snapToGrid="0">
      <p:cViewPr varScale="1">
        <p:scale>
          <a:sx n="108" d="100"/>
          <a:sy n="108" d="100"/>
        </p:scale>
        <p:origin x="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ellynahavandi\Desktop\VoteWatch\Presentation\Vote%202-%20Digital%20ta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ellynahavandi\Desktop\VoteWatch\Presentation\Vote%203%20-TTI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ellynahavandi\Desktop\VoteWatch\Presentation\Vote%204%20-%20CC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ellynahavandi\Desktop\VoteWatch\Presentation\Vote%205-%20Environmen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ellynahavandi\Desktop\VoteWatch\Presentation\Vote%201-%20terroris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753219278881533E-2"/>
          <c:y val="3.9001424501424499E-2"/>
          <c:w val="0.9377247056659308"/>
          <c:h val="0.868663580246913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'Template Chart '!$C$2</c:f>
              <c:strCache>
                <c:ptCount val="1"/>
                <c:pt idx="0">
                  <c:v>Abstention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'!$C$3:$C$11</c:f>
              <c:numCache>
                <c:formatCode>General</c:formatCode>
                <c:ptCount val="9"/>
                <c:pt idx="0">
                  <c:v>-2.5</c:v>
                </c:pt>
                <c:pt idx="1">
                  <c:v>-1</c:v>
                </c:pt>
                <c:pt idx="2">
                  <c:v>-2</c:v>
                </c:pt>
                <c:pt idx="3">
                  <c:v>0</c:v>
                </c:pt>
                <c:pt idx="4">
                  <c:v>-0.5</c:v>
                </c:pt>
                <c:pt idx="5">
                  <c:v>0</c:v>
                </c:pt>
                <c:pt idx="6">
                  <c:v>-0.5</c:v>
                </c:pt>
                <c:pt idx="7">
                  <c:v>0</c:v>
                </c:pt>
                <c:pt idx="8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0-A849-8AD7-93795C5CBF24}"/>
            </c:ext>
          </c:extLst>
        </c:ser>
        <c:ser>
          <c:idx val="1"/>
          <c:order val="1"/>
          <c:tx>
            <c:strRef>
              <c:f>'Template Chart '!$D$2</c:f>
              <c:strCache>
                <c:ptCount val="1"/>
                <c:pt idx="0">
                  <c:v>Abstention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'!$D$3:$D$11</c:f>
              <c:numCache>
                <c:formatCode>General</c:formatCode>
                <c:ptCount val="9"/>
                <c:pt idx="0">
                  <c:v>2.5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0.5</c:v>
                </c:pt>
                <c:pt idx="5">
                  <c:v>0</c:v>
                </c:pt>
                <c:pt idx="6">
                  <c:v>0.5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10-A849-8AD7-93795C5CBF24}"/>
            </c:ext>
          </c:extLst>
        </c:ser>
        <c:ser>
          <c:idx val="2"/>
          <c:order val="2"/>
          <c:tx>
            <c:strRef>
              <c:f>'Template Chart '!$E$2</c:f>
              <c:strCache>
                <c:ptCount val="1"/>
                <c:pt idx="0">
                  <c:v>For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'!$E$3:$E$11</c:f>
              <c:numCache>
                <c:formatCode>General</c:formatCode>
                <c:ptCount val="9"/>
                <c:pt idx="0">
                  <c:v>28</c:v>
                </c:pt>
                <c:pt idx="1">
                  <c:v>38</c:v>
                </c:pt>
                <c:pt idx="2">
                  <c:v>145</c:v>
                </c:pt>
                <c:pt idx="3">
                  <c:v>1</c:v>
                </c:pt>
                <c:pt idx="4">
                  <c:v>7</c:v>
                </c:pt>
                <c:pt idx="5">
                  <c:v>2</c:v>
                </c:pt>
                <c:pt idx="6">
                  <c:v>18</c:v>
                </c:pt>
                <c:pt idx="7">
                  <c:v>12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10-A849-8AD7-93795C5CBF24}"/>
            </c:ext>
          </c:extLst>
        </c:ser>
        <c:ser>
          <c:idx val="3"/>
          <c:order val="3"/>
          <c:tx>
            <c:strRef>
              <c:f>'Template Chart '!$F$2</c:f>
              <c:strCache>
                <c:ptCount val="1"/>
                <c:pt idx="0">
                  <c:v>Against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'!$F$3:$F$11</c:f>
              <c:numCache>
                <c:formatCode>General</c:formatCode>
                <c:ptCount val="9"/>
                <c:pt idx="0">
                  <c:v>-3</c:v>
                </c:pt>
                <c:pt idx="1">
                  <c:v>0</c:v>
                </c:pt>
                <c:pt idx="2">
                  <c:v>-3</c:v>
                </c:pt>
                <c:pt idx="3">
                  <c:v>-54</c:v>
                </c:pt>
                <c:pt idx="4">
                  <c:v>-162</c:v>
                </c:pt>
                <c:pt idx="5">
                  <c:v>-54</c:v>
                </c:pt>
                <c:pt idx="6">
                  <c:v>-15</c:v>
                </c:pt>
                <c:pt idx="7">
                  <c:v>-15</c:v>
                </c:pt>
                <c:pt idx="8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10-A849-8AD7-93795C5CB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2651896"/>
        <c:axId val="332652288"/>
      </c:barChart>
      <c:catAx>
        <c:axId val="33265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solidFill>
            <a:schemeClr val="lt1"/>
          </a:solidFill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652288"/>
        <c:crosses val="autoZero"/>
        <c:auto val="1"/>
        <c:lblAlgn val="ctr"/>
        <c:lblOffset val="100"/>
        <c:noMultiLvlLbl val="0"/>
      </c:catAx>
      <c:valAx>
        <c:axId val="332652288"/>
        <c:scaling>
          <c:orientation val="minMax"/>
          <c:max val="200"/>
          <c:min val="-1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651896"/>
        <c:crosses val="autoZero"/>
        <c:crossBetween val="between"/>
        <c:majorUnit val="25"/>
        <c:min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'Template Chart '!$C$2</c:f>
              <c:strCache>
                <c:ptCount val="1"/>
                <c:pt idx="0">
                  <c:v>Abstention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'!$C$3:$C$11</c:f>
              <c:numCache>
                <c:formatCode>General</c:formatCode>
                <c:ptCount val="9"/>
                <c:pt idx="0">
                  <c:v>-1</c:v>
                </c:pt>
                <c:pt idx="1">
                  <c:v>0</c:v>
                </c:pt>
                <c:pt idx="2">
                  <c:v>-3</c:v>
                </c:pt>
                <c:pt idx="3">
                  <c:v>0</c:v>
                </c:pt>
                <c:pt idx="4">
                  <c:v>-2</c:v>
                </c:pt>
                <c:pt idx="5">
                  <c:v>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B9-404C-B7F1-8BD625FCBF8A}"/>
            </c:ext>
          </c:extLst>
        </c:ser>
        <c:ser>
          <c:idx val="1"/>
          <c:order val="1"/>
          <c:tx>
            <c:strRef>
              <c:f>'Template Chart '!$D$2</c:f>
              <c:strCache>
                <c:ptCount val="1"/>
                <c:pt idx="0">
                  <c:v>Abstention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'!$D$3:$D$11</c:f>
              <c:numCache>
                <c:formatCode>General</c:formatCode>
                <c:ptCount val="9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B9-404C-B7F1-8BD625FCBF8A}"/>
            </c:ext>
          </c:extLst>
        </c:ser>
        <c:ser>
          <c:idx val="2"/>
          <c:order val="2"/>
          <c:tx>
            <c:strRef>
              <c:f>'Template Chart '!$E$2</c:f>
              <c:strCache>
                <c:ptCount val="1"/>
                <c:pt idx="0">
                  <c:v>For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'!$E$3:$E$11</c:f>
              <c:numCache>
                <c:formatCode>General</c:formatCode>
                <c:ptCount val="9"/>
                <c:pt idx="0">
                  <c:v>50</c:v>
                </c:pt>
                <c:pt idx="1">
                  <c:v>48</c:v>
                </c:pt>
                <c:pt idx="2">
                  <c:v>70</c:v>
                </c:pt>
                <c:pt idx="3">
                  <c:v>11</c:v>
                </c:pt>
                <c:pt idx="4">
                  <c:v>13</c:v>
                </c:pt>
                <c:pt idx="5">
                  <c:v>5</c:v>
                </c:pt>
                <c:pt idx="6">
                  <c:v>41</c:v>
                </c:pt>
                <c:pt idx="7">
                  <c:v>33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B9-404C-B7F1-8BD625FCBF8A}"/>
            </c:ext>
          </c:extLst>
        </c:ser>
        <c:ser>
          <c:idx val="3"/>
          <c:order val="3"/>
          <c:tx>
            <c:strRef>
              <c:f>'Template Chart '!$F$2</c:f>
              <c:strCache>
                <c:ptCount val="1"/>
                <c:pt idx="0">
                  <c:v>Against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'!$F$3:$F$11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-107</c:v>
                </c:pt>
                <c:pt idx="3">
                  <c:v>-56</c:v>
                </c:pt>
                <c:pt idx="4">
                  <c:v>-188</c:v>
                </c:pt>
                <c:pt idx="5">
                  <c:v>-61</c:v>
                </c:pt>
                <c:pt idx="6">
                  <c:v>0</c:v>
                </c:pt>
                <c:pt idx="7">
                  <c:v>0</c:v>
                </c:pt>
                <c:pt idx="8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B9-404C-B7F1-8BD625FCB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2651504"/>
        <c:axId val="332655424"/>
      </c:barChart>
      <c:catAx>
        <c:axId val="33265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solidFill>
            <a:schemeClr val="lt1"/>
          </a:solidFill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655424"/>
        <c:crosses val="autoZero"/>
        <c:auto val="1"/>
        <c:lblAlgn val="ctr"/>
        <c:lblOffset val="100"/>
        <c:noMultiLvlLbl val="0"/>
      </c:catAx>
      <c:valAx>
        <c:axId val="332655424"/>
        <c:scaling>
          <c:orientation val="minMax"/>
          <c:max val="200"/>
          <c:min val="-1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651504"/>
        <c:crosses val="autoZero"/>
        <c:crossBetween val="between"/>
        <c:majorUnit val="25"/>
        <c:min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'Template Chart '!$C$2</c:f>
              <c:strCache>
                <c:ptCount val="1"/>
                <c:pt idx="0">
                  <c:v>Abstention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'!$C$3:$C$11</c:f>
              <c:numCache>
                <c:formatCode>General</c:formatCode>
                <c:ptCount val="9"/>
                <c:pt idx="0">
                  <c:v>-2.5</c:v>
                </c:pt>
                <c:pt idx="1">
                  <c:v>0</c:v>
                </c:pt>
                <c:pt idx="2">
                  <c:v>-1</c:v>
                </c:pt>
                <c:pt idx="3">
                  <c:v>0</c:v>
                </c:pt>
                <c:pt idx="4">
                  <c:v>-0.5</c:v>
                </c:pt>
                <c:pt idx="5">
                  <c:v>0</c:v>
                </c:pt>
                <c:pt idx="6">
                  <c:v>-6</c:v>
                </c:pt>
                <c:pt idx="7">
                  <c:v>0</c:v>
                </c:pt>
                <c:pt idx="8">
                  <c:v>-0.5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8-344C-BE88-D44C67853E35}"/>
            </c:ext>
          </c:extLst>
        </c:ser>
        <c:ser>
          <c:idx val="1"/>
          <c:order val="1"/>
          <c:tx>
            <c:strRef>
              <c:f>'Template Chart '!$D$2</c:f>
              <c:strCache>
                <c:ptCount val="1"/>
                <c:pt idx="0">
                  <c:v>Abstention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'!$D$3:$D$11</c:f>
              <c:numCache>
                <c:formatCode>General</c:formatCode>
                <c:ptCount val="9"/>
                <c:pt idx="0">
                  <c:v>2.5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0.5</c:v>
                </c:pt>
                <c:pt idx="5">
                  <c:v>0</c:v>
                </c:pt>
                <c:pt idx="6">
                  <c:v>6</c:v>
                </c:pt>
                <c:pt idx="7">
                  <c:v>0</c:v>
                </c:pt>
                <c:pt idx="8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48-344C-BE88-D44C67853E35}"/>
            </c:ext>
          </c:extLst>
        </c:ser>
        <c:ser>
          <c:idx val="2"/>
          <c:order val="2"/>
          <c:tx>
            <c:strRef>
              <c:f>'Template Chart '!$E$2</c:f>
              <c:strCache>
                <c:ptCount val="1"/>
                <c:pt idx="0">
                  <c:v>For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'!$E$3:$E$11</c:f>
              <c:numCache>
                <c:formatCode>General</c:formatCode>
                <c:ptCount val="9"/>
                <c:pt idx="0">
                  <c:v>26</c:v>
                </c:pt>
                <c:pt idx="1">
                  <c:v>46</c:v>
                </c:pt>
                <c:pt idx="2">
                  <c:v>157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48-344C-BE88-D44C67853E35}"/>
            </c:ext>
          </c:extLst>
        </c:ser>
        <c:ser>
          <c:idx val="3"/>
          <c:order val="3"/>
          <c:tx>
            <c:strRef>
              <c:f>'Template Chart '!$F$2</c:f>
              <c:strCache>
                <c:ptCount val="1"/>
                <c:pt idx="0">
                  <c:v>Against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'!$F$3:$F$11</c:f>
              <c:numCache>
                <c:formatCode>General</c:formatCode>
                <c:ptCount val="9"/>
                <c:pt idx="0">
                  <c:v>-11</c:v>
                </c:pt>
                <c:pt idx="1">
                  <c:v>0</c:v>
                </c:pt>
                <c:pt idx="2">
                  <c:v>-9</c:v>
                </c:pt>
                <c:pt idx="3">
                  <c:v>-61</c:v>
                </c:pt>
                <c:pt idx="4">
                  <c:v>-188</c:v>
                </c:pt>
                <c:pt idx="5">
                  <c:v>-52</c:v>
                </c:pt>
                <c:pt idx="6">
                  <c:v>-24</c:v>
                </c:pt>
                <c:pt idx="7">
                  <c:v>-34</c:v>
                </c:pt>
                <c:pt idx="8">
                  <c:v>-11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48-344C-BE88-D44C67853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2653072"/>
        <c:axId val="332655032"/>
      </c:barChart>
      <c:catAx>
        <c:axId val="33265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solidFill>
            <a:schemeClr val="lt1"/>
          </a:solidFill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655032"/>
        <c:crosses val="autoZero"/>
        <c:auto val="1"/>
        <c:lblAlgn val="ctr"/>
        <c:lblOffset val="100"/>
        <c:noMultiLvlLbl val="0"/>
      </c:catAx>
      <c:valAx>
        <c:axId val="332655032"/>
        <c:scaling>
          <c:orientation val="minMax"/>
          <c:max val="200"/>
          <c:min val="-1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653072"/>
        <c:crosses val="autoZero"/>
        <c:crossBetween val="between"/>
        <c:majorUnit val="25"/>
        <c:min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'Template Chart '!$C$2</c:f>
              <c:strCache>
                <c:ptCount val="1"/>
                <c:pt idx="0">
                  <c:v>Abstention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'!$C$3:$C$11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-2</c:v>
                </c:pt>
                <c:pt idx="3">
                  <c:v>-0.5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B7-D64C-99E2-A2D9B2DCF5A4}"/>
            </c:ext>
          </c:extLst>
        </c:ser>
        <c:ser>
          <c:idx val="1"/>
          <c:order val="1"/>
          <c:tx>
            <c:strRef>
              <c:f>'Template Chart '!$D$2</c:f>
              <c:strCache>
                <c:ptCount val="1"/>
                <c:pt idx="0">
                  <c:v>Abstention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'!$D$3:$D$11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B7-D64C-99E2-A2D9B2DCF5A4}"/>
            </c:ext>
          </c:extLst>
        </c:ser>
        <c:ser>
          <c:idx val="2"/>
          <c:order val="2"/>
          <c:tx>
            <c:strRef>
              <c:f>'Template Chart '!$E$2</c:f>
              <c:strCache>
                <c:ptCount val="1"/>
                <c:pt idx="0">
                  <c:v>For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'!$E$3:$E$11</c:f>
              <c:numCache>
                <c:formatCode>General</c:formatCode>
                <c:ptCount val="9"/>
                <c:pt idx="0">
                  <c:v>45</c:v>
                </c:pt>
                <c:pt idx="1">
                  <c:v>50</c:v>
                </c:pt>
                <c:pt idx="2">
                  <c:v>138</c:v>
                </c:pt>
                <c:pt idx="3">
                  <c:v>52</c:v>
                </c:pt>
                <c:pt idx="4">
                  <c:v>7</c:v>
                </c:pt>
                <c:pt idx="5">
                  <c:v>7</c:v>
                </c:pt>
                <c:pt idx="6">
                  <c:v>15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B7-D64C-99E2-A2D9B2DCF5A4}"/>
            </c:ext>
          </c:extLst>
        </c:ser>
        <c:ser>
          <c:idx val="3"/>
          <c:order val="3"/>
          <c:tx>
            <c:strRef>
              <c:f>'Template Chart '!$F$2</c:f>
              <c:strCache>
                <c:ptCount val="1"/>
                <c:pt idx="0">
                  <c:v>Against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'!$F$3:$F$11</c:f>
              <c:numCache>
                <c:formatCode>General</c:formatCode>
                <c:ptCount val="9"/>
                <c:pt idx="0">
                  <c:v>-4</c:v>
                </c:pt>
                <c:pt idx="1">
                  <c:v>0</c:v>
                </c:pt>
                <c:pt idx="2">
                  <c:v>-37</c:v>
                </c:pt>
                <c:pt idx="3">
                  <c:v>-11</c:v>
                </c:pt>
                <c:pt idx="4">
                  <c:v>-199</c:v>
                </c:pt>
                <c:pt idx="5">
                  <c:v>-60</c:v>
                </c:pt>
                <c:pt idx="6">
                  <c:v>-11</c:v>
                </c:pt>
                <c:pt idx="7">
                  <c:v>-40</c:v>
                </c:pt>
                <c:pt idx="8">
                  <c:v>-14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B7-D64C-99E2-A2D9B2DCF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2652680"/>
        <c:axId val="332653464"/>
      </c:barChart>
      <c:catAx>
        <c:axId val="33265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solidFill>
            <a:schemeClr val="lt1"/>
          </a:solidFill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653464"/>
        <c:crosses val="autoZero"/>
        <c:auto val="1"/>
        <c:lblAlgn val="ctr"/>
        <c:lblOffset val="100"/>
        <c:noMultiLvlLbl val="0"/>
      </c:catAx>
      <c:valAx>
        <c:axId val="332653464"/>
        <c:scaling>
          <c:orientation val="minMax"/>
          <c:max val="200"/>
          <c:min val="-1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652680"/>
        <c:crosses val="autoZero"/>
        <c:crossBetween val="between"/>
        <c:majorUnit val="25"/>
        <c:min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'Template Chart '!$C$2</c:f>
              <c:strCache>
                <c:ptCount val="1"/>
                <c:pt idx="0">
                  <c:v>Abstention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'!$C$3:$C$11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-2.5</c:v>
                </c:pt>
                <c:pt idx="6">
                  <c:v>-0.5</c:v>
                </c:pt>
                <c:pt idx="7">
                  <c:v>-1</c:v>
                </c:pt>
                <c:pt idx="8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F-2D4B-9167-01D49C9BAA8B}"/>
            </c:ext>
          </c:extLst>
        </c:ser>
        <c:ser>
          <c:idx val="1"/>
          <c:order val="1"/>
          <c:tx>
            <c:strRef>
              <c:f>'Template Chart '!$D$2</c:f>
              <c:strCache>
                <c:ptCount val="1"/>
                <c:pt idx="0">
                  <c:v>Abstention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'!$D$3:$D$11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2.5</c:v>
                </c:pt>
                <c:pt idx="6">
                  <c:v>0.5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2F-2D4B-9167-01D49C9BAA8B}"/>
            </c:ext>
          </c:extLst>
        </c:ser>
        <c:ser>
          <c:idx val="2"/>
          <c:order val="2"/>
          <c:tx>
            <c:strRef>
              <c:f>'Template Chart '!$E$2</c:f>
              <c:strCache>
                <c:ptCount val="1"/>
                <c:pt idx="0">
                  <c:v>For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'!$E$3:$E$11</c:f>
              <c:numCache>
                <c:formatCode>General</c:formatCode>
                <c:ptCount val="9"/>
                <c:pt idx="0">
                  <c:v>43</c:v>
                </c:pt>
                <c:pt idx="1">
                  <c:v>49</c:v>
                </c:pt>
                <c:pt idx="2">
                  <c:v>118</c:v>
                </c:pt>
                <c:pt idx="3">
                  <c:v>14</c:v>
                </c:pt>
                <c:pt idx="4">
                  <c:v>3</c:v>
                </c:pt>
                <c:pt idx="5">
                  <c:v>18</c:v>
                </c:pt>
                <c:pt idx="6">
                  <c:v>23</c:v>
                </c:pt>
                <c:pt idx="7">
                  <c:v>18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2F-2D4B-9167-01D49C9BAA8B}"/>
            </c:ext>
          </c:extLst>
        </c:ser>
        <c:ser>
          <c:idx val="3"/>
          <c:order val="3"/>
          <c:tx>
            <c:strRef>
              <c:f>'Template Chart '!$F$2</c:f>
              <c:strCache>
                <c:ptCount val="1"/>
                <c:pt idx="0">
                  <c:v>Against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'Template Chart '!$B$3:$B$11</c:f>
              <c:strCache>
                <c:ptCount val="9"/>
                <c:pt idx="0">
                  <c:v>GUE-NGL</c:v>
                </c:pt>
                <c:pt idx="1">
                  <c:v>Greens/EFA</c:v>
                </c:pt>
                <c:pt idx="2">
                  <c:v>S&amp;D</c:v>
                </c:pt>
                <c:pt idx="3">
                  <c:v>ALDE/ADLE</c:v>
                </c:pt>
                <c:pt idx="4">
                  <c:v>EPP</c:v>
                </c:pt>
                <c:pt idx="5">
                  <c:v>ECR</c:v>
                </c:pt>
                <c:pt idx="6">
                  <c:v>EFDD</c:v>
                </c:pt>
                <c:pt idx="7">
                  <c:v>ENF</c:v>
                </c:pt>
                <c:pt idx="8">
                  <c:v>NI</c:v>
                </c:pt>
              </c:strCache>
            </c:strRef>
          </c:cat>
          <c:val>
            <c:numRef>
              <c:f>'Template Chart '!$F$3:$F$11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-34</c:v>
                </c:pt>
                <c:pt idx="3">
                  <c:v>-42</c:v>
                </c:pt>
                <c:pt idx="4">
                  <c:v>-169</c:v>
                </c:pt>
                <c:pt idx="5">
                  <c:v>-36</c:v>
                </c:pt>
                <c:pt idx="6">
                  <c:v>-3</c:v>
                </c:pt>
                <c:pt idx="7">
                  <c:v>-12</c:v>
                </c:pt>
                <c:pt idx="8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2F-2D4B-9167-01D49C9BA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784896"/>
        <c:axId val="335787640"/>
      </c:barChart>
      <c:catAx>
        <c:axId val="33578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solidFill>
            <a:schemeClr val="lt1"/>
          </a:solidFill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787640"/>
        <c:crosses val="autoZero"/>
        <c:auto val="1"/>
        <c:lblAlgn val="ctr"/>
        <c:lblOffset val="100"/>
        <c:noMultiLvlLbl val="0"/>
      </c:catAx>
      <c:valAx>
        <c:axId val="335787640"/>
        <c:scaling>
          <c:orientation val="minMax"/>
          <c:max val="200"/>
          <c:min val="-1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784896"/>
        <c:crosses val="autoZero"/>
        <c:crossBetween val="between"/>
        <c:majorUnit val="25"/>
        <c:min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EFDC3-FA94-41C5-AB39-C02BA59C8F1F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0381F-0B77-4A11-955B-8224B025C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3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950F-8D98-45C2-9526-9DECCB9F469E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298-FCA1-4E54-9821-E7876682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950F-8D98-45C2-9526-9DECCB9F469E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298-FCA1-4E54-9821-E7876682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6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950F-8D98-45C2-9526-9DECCB9F469E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298-FCA1-4E54-9821-E7876682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>
            <a:extLst>
              <a:ext uri="{FF2B5EF4-FFF2-40B4-BE49-F238E27FC236}">
                <a16:creationId xmlns:a16="http://schemas.microsoft.com/office/drawing/2014/main" id="{B4C154DC-8102-4F47-9047-A21B4F18F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64163"/>
          </a:xfrm>
          <a:prstGeom prst="rect">
            <a:avLst/>
          </a:prstGeom>
          <a:solidFill>
            <a:srgbClr val="002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205B"/>
              </a:solidFill>
            </a:endParaRPr>
          </a:p>
        </p:txBody>
      </p:sp>
      <p:cxnSp>
        <p:nvCxnSpPr>
          <p:cNvPr id="7" name="Straight Connector 23">
            <a:extLst>
              <a:ext uri="{FF2B5EF4-FFF2-40B4-BE49-F238E27FC236}">
                <a16:creationId xmlns:a16="http://schemas.microsoft.com/office/drawing/2014/main" id="{E5053D28-078B-4D40-8360-C398788493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5380038"/>
            <a:ext cx="12192000" cy="4762"/>
          </a:xfrm>
          <a:prstGeom prst="straightConnector1">
            <a:avLst/>
          </a:prstGeom>
          <a:noFill/>
          <a:ln w="50804">
            <a:solidFill>
              <a:srgbClr val="BF0D3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13">
            <a:extLst>
              <a:ext uri="{FF2B5EF4-FFF2-40B4-BE49-F238E27FC236}">
                <a16:creationId xmlns:a16="http://schemas.microsoft.com/office/drawing/2014/main" id="{B96A6FF9-360C-47B3-827F-34FBC552A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73725"/>
            <a:ext cx="12192000" cy="1193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3" name="Picture 18">
            <a:extLst>
              <a:ext uri="{FF2B5EF4-FFF2-40B4-BE49-F238E27FC236}">
                <a16:creationId xmlns:a16="http://schemas.microsoft.com/office/drawing/2014/main" id="{924F6122-D8B6-4C0B-897C-62874942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5688013"/>
            <a:ext cx="21875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7F957C69-473C-42C3-9CDF-D12ABADE0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5978525"/>
            <a:ext cx="2540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500">
                <a:solidFill>
                  <a:srgbClr val="00205B"/>
                </a:solidFill>
                <a:cs typeface="Calibri" panose="020F0502020204030204" pitchFamily="34" charset="0"/>
              </a:rPr>
              <a:t>amchameu.eu</a:t>
            </a:r>
          </a:p>
        </p:txBody>
      </p:sp>
      <p:cxnSp>
        <p:nvCxnSpPr>
          <p:cNvPr id="15" name="Straight Connector 20">
            <a:extLst>
              <a:ext uri="{FF2B5EF4-FFF2-40B4-BE49-F238E27FC236}">
                <a16:creationId xmlns:a16="http://schemas.microsoft.com/office/drawing/2014/main" id="{DE172908-6452-4B59-9CFC-D4E3B5F478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374188" y="5818188"/>
            <a:ext cx="0" cy="1243012"/>
          </a:xfrm>
          <a:prstGeom prst="straightConnector1">
            <a:avLst/>
          </a:prstGeom>
          <a:noFill/>
          <a:ln w="12701">
            <a:solidFill>
              <a:srgbClr val="BF0D3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24">
            <a:extLst>
              <a:ext uri="{FF2B5EF4-FFF2-40B4-BE49-F238E27FC236}">
                <a16:creationId xmlns:a16="http://schemas.microsoft.com/office/drawing/2014/main" id="{BC1EA40D-F5E8-43B5-AD3A-C07CF9348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303463"/>
            <a:ext cx="601345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6">
            <a:extLst>
              <a:ext uri="{FF2B5EF4-FFF2-40B4-BE49-F238E27FC236}">
                <a16:creationId xmlns:a16="http://schemas.microsoft.com/office/drawing/2014/main" id="{14C264DB-2E19-894F-9587-633A36433D6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73352" y="1210702"/>
            <a:ext cx="8233038" cy="1590799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This is the title of your presentation</a:t>
            </a:r>
          </a:p>
        </p:txBody>
      </p:sp>
      <p:sp>
        <p:nvSpPr>
          <p:cNvPr id="10" name="Content Placeholder 26">
            <a:extLst>
              <a:ext uri="{FF2B5EF4-FFF2-40B4-BE49-F238E27FC236}">
                <a16:creationId xmlns:a16="http://schemas.microsoft.com/office/drawing/2014/main" id="{73A6C820-DF0E-484B-93FF-D562482BBE0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73352" y="2921645"/>
            <a:ext cx="8233038" cy="51712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This is the subtitle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78317FF-C6FF-0448-837F-DBC598C553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543556" y="5817540"/>
            <a:ext cx="2840034" cy="288858"/>
          </a:xfrm>
        </p:spPr>
        <p:txBody>
          <a:bodyPr lIns="0"/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A650163A-A1A6-A243-BDAB-34EA4E11B7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543556" y="6211171"/>
            <a:ext cx="2840034" cy="288858"/>
          </a:xfrm>
        </p:spPr>
        <p:txBody>
          <a:bodyPr lIns="0"/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7737779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BC6925-AE06-4A4F-BE04-270D1BB1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684838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205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09EC8-0248-46E8-B964-5911E5119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1406525"/>
            <a:ext cx="10117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>
                <a:solidFill>
                  <a:srgbClr val="FFFFFF"/>
                </a:solidFill>
                <a:cs typeface="Calibri" panose="020F0502020204030204" pitchFamily="34" charset="0"/>
              </a:rPr>
              <a:t>Network: AmChamEU Guest</a:t>
            </a:r>
          </a:p>
          <a:p>
            <a:pPr eaLnBrk="1" hangingPunct="1">
              <a:defRPr/>
            </a:pPr>
            <a:r>
              <a:rPr lang="en-US" altLang="en-US" sz="4000">
                <a:solidFill>
                  <a:srgbClr val="FFFFFF"/>
                </a:solidFill>
                <a:cs typeface="Calibri" panose="020F0502020204030204" pitchFamily="34" charset="0"/>
              </a:rPr>
              <a:t>Password: Welcome@AEU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22E6A-DDDA-4A44-94AB-2187836B6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3944938"/>
            <a:ext cx="6991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>
                <a:solidFill>
                  <a:srgbClr val="FFC845"/>
                </a:solidFill>
                <a:cs typeface="Calibri" panose="020F0502020204030204" pitchFamily="34" charset="0"/>
              </a:rPr>
              <a:t>Join the conversation: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5E1B15D-C05D-4508-8683-14906C83B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214438"/>
            <a:ext cx="212566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9DDA11A-DFEC-3440-BE10-6AFD01789A4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31235" y="4653582"/>
            <a:ext cx="5560045" cy="49446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#insert your hashtag</a:t>
            </a:r>
          </a:p>
        </p:txBody>
      </p:sp>
    </p:spTree>
    <p:extLst>
      <p:ext uri="{BB962C8B-B14F-4D97-AF65-F5344CB8AC3E}">
        <p14:creationId xmlns:p14="http://schemas.microsoft.com/office/powerpoint/2010/main" val="404751160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AC2C0EB-603E-43AE-AB23-66E9BF01F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684838"/>
          </a:xfrm>
          <a:prstGeom prst="rect">
            <a:avLst/>
          </a:prstGeom>
          <a:solidFill>
            <a:srgbClr val="B3A3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205B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87BEC62-7758-477E-B747-CBFE88478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24138"/>
            <a:ext cx="601345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58FC45-DB0C-604A-84FF-80A95ACCFC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645" y="988182"/>
            <a:ext cx="7772400" cy="421099"/>
          </a:xfrm>
        </p:spPr>
        <p:txBody>
          <a:bodyPr anchor="b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This is the title of your presentation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1348CCE-4795-9042-8A47-DBBA5F26ADE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31645" y="1697437"/>
            <a:ext cx="6858000" cy="1655758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section style</a:t>
            </a:r>
          </a:p>
        </p:txBody>
      </p:sp>
    </p:spTree>
    <p:extLst>
      <p:ext uri="{BB962C8B-B14F-4D97-AF65-F5344CB8AC3E}">
        <p14:creationId xmlns:p14="http://schemas.microsoft.com/office/powerpoint/2010/main" val="255055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781D-C0EB-5A4F-9FA5-35CE260F92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3D6DD-2F49-B34E-9328-821A410D29CB}"/>
              </a:ext>
            </a:extLst>
          </p:cNvPr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073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34E4-F75D-364B-B5BB-40EF48D4FB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FAA18-D753-0C43-8A73-13B0DF4897F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5116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ed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76B7980C-1FC7-4460-BA7E-39A2EDA74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684838"/>
          </a:xfrm>
          <a:prstGeom prst="rect">
            <a:avLst/>
          </a:prstGeom>
          <a:solidFill>
            <a:srgbClr val="00B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205B"/>
              </a:solidFill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003DA8D5-A9FD-9F48-8863-435D677CFA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17693" y="1177518"/>
            <a:ext cx="10294589" cy="1092195"/>
          </a:xfrm>
        </p:spPr>
        <p:txBody>
          <a:bodyPr>
            <a:noAutofit/>
          </a:bodyPr>
          <a:lstStyle>
            <a:lvl1pPr marL="0" indent="0">
              <a:buNone/>
              <a:defRPr sz="10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Figure here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F253A62-A631-DD49-B268-B1FF6605C5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17565" y="2779684"/>
            <a:ext cx="10294726" cy="798508"/>
          </a:xfrm>
        </p:spPr>
        <p:txBody>
          <a:bodyPr>
            <a:noAutofit/>
          </a:bodyPr>
          <a:lstStyle>
            <a:lvl1pPr marL="0" indent="0">
              <a:buNone/>
              <a:defRPr sz="3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Figure descriptor goes here</a:t>
            </a:r>
          </a:p>
        </p:txBody>
      </p:sp>
    </p:spTree>
    <p:extLst>
      <p:ext uri="{BB962C8B-B14F-4D97-AF65-F5344CB8AC3E}">
        <p14:creationId xmlns:p14="http://schemas.microsoft.com/office/powerpoint/2010/main" val="1960941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302BF7D-0AAC-4A08-A2B5-56834A6DB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684838"/>
          </a:xfrm>
          <a:prstGeom prst="rect">
            <a:avLst/>
          </a:prstGeom>
          <a:solidFill>
            <a:srgbClr val="00B3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205B"/>
              </a:solidFill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B8460FA-62D2-2F44-92C8-8FA73B4F905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8823" y="1960537"/>
            <a:ext cx="5370755" cy="3254404"/>
          </a:xfrm>
        </p:spPr>
        <p:txBody>
          <a:bodyPr>
            <a:noAutofit/>
          </a:bodyPr>
          <a:lstStyle>
            <a:lvl1pPr marL="0" indent="0">
              <a:buNone/>
              <a:defRPr sz="4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“This is a quote from a relevant person for your presentation put your text here” 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6402F9F-3662-3D48-9D4D-4CBBF3E737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45001" y="4060365"/>
            <a:ext cx="3293842" cy="387650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7CFA659-D908-ED49-91ED-E77D3AB22C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45001" y="4448016"/>
            <a:ext cx="3293842" cy="387650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232C3B8-C4B5-8C41-83D1-C8B2EAE4B0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45001" y="4827291"/>
            <a:ext cx="3293842" cy="387650"/>
          </a:xfrm>
        </p:spPr>
        <p:txBody>
          <a:bodyPr>
            <a:no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en-US"/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958704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89E640A-0ED5-470D-AFB7-123AD8DB6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6"/>
          <a:stretch>
            <a:fillRect/>
          </a:stretch>
        </p:blipFill>
        <p:spPr bwMode="auto">
          <a:xfrm>
            <a:off x="0" y="1751013"/>
            <a:ext cx="121920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AA230108-76CC-47DE-879D-99C3F12EB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5563"/>
            <a:ext cx="12192000" cy="452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004C0AE-4E56-46B9-A900-8B4C0A2DC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6430963"/>
            <a:ext cx="39052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>
                <a:solidFill>
                  <a:srgbClr val="00205B"/>
                </a:solidFill>
                <a:latin typeface="Gotham Book" pitchFamily="2" charset="0"/>
                <a:ea typeface="Gotham Book" pitchFamily="2" charset="0"/>
                <a:cs typeface="Gotham Book" pitchFamily="2" charset="0"/>
              </a:rPr>
              <a:t>amchameu.eu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4A2041-9822-47D1-81E9-89E377DB2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4588"/>
            <a:ext cx="12192000" cy="452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324E154-8BA4-49A6-B88B-0531EC511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31775"/>
            <a:ext cx="2819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0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950F-8D98-45C2-9526-9DECCB9F469E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298-FCA1-4E54-9821-E7876682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1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6208B-8E6E-C948-8F13-B9EA584C111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C3F3A0E-863A-A949-AAD3-911E55B5B2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3485802"/>
            <a:ext cx="2581278" cy="1339852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B388"/>
                </a:solidFill>
              </a:defRPr>
            </a:lvl1pPr>
          </a:lstStyle>
          <a:p>
            <a:pPr lvl="0"/>
            <a:r>
              <a:rPr lang="en-US"/>
              <a:t>This is a key figure to highlight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B9DECB9-C210-CB4B-BBB3-32E437B9B2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52698" y="3485802"/>
            <a:ext cx="2581278" cy="1339852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B388"/>
                </a:solidFill>
              </a:defRPr>
            </a:lvl1pPr>
          </a:lstStyle>
          <a:p>
            <a:pPr lvl="0"/>
            <a:r>
              <a:rPr lang="en-US"/>
              <a:t>This is a key figure to highlight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C665A38-94FF-0E47-9192-6EDA84138B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67185" y="3485802"/>
            <a:ext cx="2581278" cy="1339852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B388"/>
                </a:solidFill>
              </a:defRPr>
            </a:lvl1pPr>
          </a:lstStyle>
          <a:p>
            <a:pPr lvl="0"/>
            <a:r>
              <a:rPr lang="en-US"/>
              <a:t>This is a key figure to highlight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11FA102-362C-1947-8857-FDFE9477F8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52698" y="2216258"/>
            <a:ext cx="2581278" cy="1096466"/>
          </a:xfrm>
        </p:spPr>
        <p:txBody>
          <a:bodyPr/>
          <a:lstStyle>
            <a:lvl1pPr marL="0" indent="0" defTabSz="685800">
              <a:spcBef>
                <a:spcPts val="0"/>
              </a:spcBef>
              <a:buNone/>
              <a:defRPr sz="8000">
                <a:solidFill>
                  <a:srgbClr val="00B388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2ED293A-291F-8842-AB43-D51C995046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67185" y="2216258"/>
            <a:ext cx="2581278" cy="1096466"/>
          </a:xfrm>
        </p:spPr>
        <p:txBody>
          <a:bodyPr>
            <a:noAutofit/>
          </a:bodyPr>
          <a:lstStyle>
            <a:lvl1pPr marL="0" indent="0" defTabSz="685800">
              <a:spcBef>
                <a:spcPts val="0"/>
              </a:spcBef>
              <a:buNone/>
              <a:defRPr sz="8000">
                <a:solidFill>
                  <a:srgbClr val="00B388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3813C8F-37D1-CF42-A84D-04DCFCD3DE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2216258"/>
            <a:ext cx="2581278" cy="1096466"/>
          </a:xfrm>
        </p:spPr>
        <p:txBody>
          <a:bodyPr>
            <a:noAutofit/>
          </a:bodyPr>
          <a:lstStyle>
            <a:lvl1pPr marL="0" indent="0" defTabSz="685800">
              <a:spcBef>
                <a:spcPts val="0"/>
              </a:spcBef>
              <a:buNone/>
              <a:defRPr sz="8000">
                <a:solidFill>
                  <a:srgbClr val="00B388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23184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B23E-5136-0D40-B215-A79DAF99753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able Placeholder 3">
            <a:extLst>
              <a:ext uri="{FF2B5EF4-FFF2-40B4-BE49-F238E27FC236}">
                <a16:creationId xmlns:a16="http://schemas.microsoft.com/office/drawing/2014/main" id="{E81C2C8E-D907-C54E-AE7F-0E345616528A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838203" y="1999280"/>
            <a:ext cx="8174068" cy="328564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F769C4D-573D-6B4A-80AA-D4F9021C32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519239"/>
            <a:ext cx="7507288" cy="4794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Descriptor text goes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BDC8764-3A25-3C40-9B41-7707916126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5368085"/>
            <a:ext cx="2859091" cy="225427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en-US"/>
              <a:t>Source: Insert table source</a:t>
            </a:r>
          </a:p>
        </p:txBody>
      </p:sp>
    </p:spTree>
    <p:extLst>
      <p:ext uri="{BB962C8B-B14F-4D97-AF65-F5344CB8AC3E}">
        <p14:creationId xmlns:p14="http://schemas.microsoft.com/office/powerpoint/2010/main" val="430046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5AA0-AA5F-8F46-A6C2-220DCC52FE8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79353-27B7-A549-9E3B-B2450A6464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2D710-7AF1-4B4E-B1BB-4F367B0B8D4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3928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1AC6-7D8F-4243-B6DC-A6155E0F98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C01C1-1C39-6843-801F-273C5D7D01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F166D-BF08-1D4C-AB29-7E8A9BA66D9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12A81-A700-DA4C-A29E-7EEF4B69FF5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44289C-FA7A-7745-B8AE-3816582FD34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751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D046DB-7899-4599-BCFB-4FAEE5ABC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1708150"/>
            <a:ext cx="393223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>
                <a:solidFill>
                  <a:srgbClr val="00205B"/>
                </a:solidFill>
                <a:cs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C3CD7-6626-5248-BA33-14C8B0BF4E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FA9C47-6BFB-2A43-BEE4-2EA1BD13871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183184" y="1708099"/>
            <a:ext cx="6172200" cy="39487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5553297-97E0-D645-95E5-803FB543B4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9784" y="2747479"/>
            <a:ext cx="3932240" cy="290940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298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A0AB91D-AC22-4098-B930-F0F31FC73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1708150"/>
            <a:ext cx="393223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>
                <a:solidFill>
                  <a:srgbClr val="00205B"/>
                </a:solidFill>
                <a:cs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E3AE5-7B9D-2F44-AFC9-9CC9D436616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BEC85-2C3A-134E-BB7B-8AD7F3B865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9784" y="2747479"/>
            <a:ext cx="3932240" cy="290940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5D15567-ADEA-D440-9287-6C5D2FBE307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983159" y="1690689"/>
            <a:ext cx="6438903" cy="402113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20967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A6A7-CE33-B048-B91A-367C78237D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B3620-20D6-4F4B-9DAF-29D49D9FD7D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924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D46045-134A-4EE8-823A-1006DADBE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077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788B3E85-4017-475F-A422-13ECB3D04F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313863" y="0"/>
            <a:ext cx="0" cy="6858000"/>
          </a:xfrm>
          <a:prstGeom prst="straightConnector1">
            <a:avLst/>
          </a:prstGeom>
          <a:noFill/>
          <a:ln w="25402">
            <a:solidFill>
              <a:srgbClr val="BF0D3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E5FFB4C-D290-45AE-BED7-6A0F747DA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" y="5780088"/>
            <a:ext cx="12109450" cy="1077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11FDDC-69BC-458E-9495-FC8242E5617E}"/>
              </a:ext>
            </a:extLst>
          </p:cNvPr>
          <p:cNvSpPr txBox="1">
            <a:spLocks noChangeArrowheads="1"/>
          </p:cNvSpPr>
          <p:nvPr/>
        </p:nvSpPr>
        <p:spPr bwMode="auto">
          <a:xfrm rot="5400013">
            <a:off x="-522287" y="4851400"/>
            <a:ext cx="2473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600">
                <a:solidFill>
                  <a:srgbClr val="00205B"/>
                </a:solidFill>
                <a:latin typeface="Gotham Book" pitchFamily="2" charset="0"/>
                <a:ea typeface="Gotham Book" pitchFamily="2" charset="0"/>
                <a:cs typeface="Gotham Book" pitchFamily="2" charset="0"/>
              </a:rPr>
              <a:t>amchameu.eu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8DBD06E9-F213-4EC0-AC49-ECD4D8964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13">
            <a:off x="94457" y="861218"/>
            <a:ext cx="17589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itle 1">
            <a:extLst>
              <a:ext uri="{FF2B5EF4-FFF2-40B4-BE49-F238E27FC236}">
                <a16:creationId xmlns:a16="http://schemas.microsoft.com/office/drawing/2014/main" id="{85F83E39-1215-DE42-9FE3-24B942A1BBA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314480" y="365129"/>
            <a:ext cx="2039322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D59003A6-E64F-A746-A708-8593EFAED02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8228310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868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37F1CF9-ECBA-475F-9E3D-4FD7F1370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2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FCAF938-3932-4B2E-8AA9-6B3AF21AD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2195513"/>
            <a:ext cx="41830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FFFFFF"/>
                </a:solidFill>
                <a:cs typeface="Calibri" panose="020F0502020204030204" pitchFamily="34" charset="0"/>
              </a:rPr>
              <a:t>Thanks</a:t>
            </a:r>
            <a:r>
              <a:rPr lang="en-US" altLang="en-US" sz="10000">
                <a:solidFill>
                  <a:srgbClr val="FFFFFF"/>
                </a:solidFill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B6D6CFB-F6A4-466B-B431-79C6D542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2330450"/>
            <a:ext cx="28638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9AF78-41AD-4A5D-9881-34042685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5640388"/>
            <a:ext cx="37417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500">
                <a:solidFill>
                  <a:srgbClr val="FFFFFF"/>
                </a:solidFill>
                <a:cs typeface="Calibri" panose="020F0502020204030204" pitchFamily="34" charset="0"/>
              </a:rPr>
              <a:t>amchameu.eu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C63B926B-1951-4E04-9B68-C17A87F67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808413"/>
            <a:ext cx="601345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4BD4454-C84D-844E-ABF6-E570E532FE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2427" y="4517584"/>
            <a:ext cx="3681145" cy="48179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4EC3E0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584AA13-FBA6-BA44-9561-6BC3A31B90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2427" y="5066470"/>
            <a:ext cx="3681145" cy="48179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email@amchameu.eu</a:t>
            </a:r>
          </a:p>
        </p:txBody>
      </p:sp>
    </p:spTree>
    <p:extLst>
      <p:ext uri="{BB962C8B-B14F-4D97-AF65-F5344CB8AC3E}">
        <p14:creationId xmlns:p14="http://schemas.microsoft.com/office/powerpoint/2010/main" val="120407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950F-8D98-45C2-9526-9DECCB9F469E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298-FCA1-4E54-9821-E7876682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9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950F-8D98-45C2-9526-9DECCB9F469E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298-FCA1-4E54-9821-E7876682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950F-8D98-45C2-9526-9DECCB9F469E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298-FCA1-4E54-9821-E7876682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950F-8D98-45C2-9526-9DECCB9F469E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298-FCA1-4E54-9821-E7876682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1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950F-8D98-45C2-9526-9DECCB9F469E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298-FCA1-4E54-9821-E7876682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950F-8D98-45C2-9526-9DECCB9F469E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298-FCA1-4E54-9821-E7876682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9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950F-8D98-45C2-9526-9DECCB9F469E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8B298-FCA1-4E54-9821-E7876682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2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F950F-8D98-45C2-9526-9DECCB9F469E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8B298-FCA1-4E54-9821-E7876682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7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80164B4-C2B3-4EFA-BA2A-672A8E0CB04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907A1C-F47F-4EFF-BD77-B7F49E6F77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Box 6">
            <a:extLst>
              <a:ext uri="{FF2B5EF4-FFF2-40B4-BE49-F238E27FC236}">
                <a16:creationId xmlns:a16="http://schemas.microsoft.com/office/drawing/2014/main" id="{2221FB39-5DD1-204A-90FE-E21D8AA6A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663" y="6283325"/>
            <a:ext cx="24717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2000">
                <a:solidFill>
                  <a:srgbClr val="00205B"/>
                </a:solidFill>
                <a:cs typeface="Calibri" panose="020F0502020204030204" pitchFamily="34" charset="0"/>
              </a:rPr>
              <a:t>amchameu.eu</a:t>
            </a:r>
          </a:p>
        </p:txBody>
      </p:sp>
      <p:pic>
        <p:nvPicPr>
          <p:cNvPr id="1029" name="Picture 7">
            <a:extLst>
              <a:ext uri="{FF2B5EF4-FFF2-40B4-BE49-F238E27FC236}">
                <a16:creationId xmlns:a16="http://schemas.microsoft.com/office/drawing/2014/main" id="{A2F28577-72E9-45AB-A9EE-86ED8B615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19775"/>
            <a:ext cx="17589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0" name="Straight Connector 8">
            <a:extLst>
              <a:ext uri="{FF2B5EF4-FFF2-40B4-BE49-F238E27FC236}">
                <a16:creationId xmlns:a16="http://schemas.microsoft.com/office/drawing/2014/main" id="{CF370A8E-D61A-49F8-8387-E473E6B18E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403350"/>
            <a:ext cx="12192000" cy="6350"/>
          </a:xfrm>
          <a:prstGeom prst="straightConnector1">
            <a:avLst/>
          </a:prstGeom>
          <a:noFill/>
          <a:ln w="25402">
            <a:solidFill>
              <a:srgbClr val="BF0D3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3438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400" kern="1200">
          <a:solidFill>
            <a:srgbClr val="00205B"/>
          </a:solidFill>
          <a:latin typeface="Calibri"/>
          <a:ea typeface="Calibri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5B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5B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5B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5B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5B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5B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5B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5B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800" kern="1200">
          <a:solidFill>
            <a:srgbClr val="00205B"/>
          </a:solidFill>
          <a:latin typeface="Calibri"/>
          <a:ea typeface="Calibri"/>
          <a:cs typeface="Calibri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400" kern="1200">
          <a:solidFill>
            <a:srgbClr val="00205B"/>
          </a:solidFill>
          <a:latin typeface="Calibri"/>
          <a:ea typeface="Calibri"/>
          <a:cs typeface="Calibri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000" kern="1200">
          <a:solidFill>
            <a:srgbClr val="00205B"/>
          </a:solidFill>
          <a:latin typeface="Calibri"/>
          <a:ea typeface="Calibri"/>
          <a:cs typeface="Calibri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205B"/>
          </a:solidFill>
          <a:latin typeface="Calibri"/>
          <a:ea typeface="Calibri"/>
          <a:cs typeface="Calibri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205B"/>
          </a:solidFill>
          <a:latin typeface="Calibri"/>
          <a:ea typeface="Calibri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6090856-A3F9-B048-931E-BDD41E7290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544050" y="5818188"/>
            <a:ext cx="2840038" cy="288925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dirty="0"/>
              <a:t>Monday, 27 May 2019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52AFF37-4832-3646-AF30-57B9196965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544050" y="6211888"/>
            <a:ext cx="2840038" cy="288925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dirty="0"/>
              <a:t>8.30 – 10.00</a:t>
            </a:r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5BEE4DEA-7A7E-4F24-8B35-60D69FD50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3" b="10568"/>
          <a:stretch>
            <a:fillRect/>
          </a:stretch>
        </p:blipFill>
        <p:spPr bwMode="auto">
          <a:xfrm>
            <a:off x="0" y="0"/>
            <a:ext cx="121920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53059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666" y="811541"/>
            <a:ext cx="7470552" cy="1117012"/>
          </a:xfrm>
        </p:spPr>
        <p:txBody>
          <a:bodyPr>
            <a:no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Footlight MT Light" panose="0204060206030A020304" pitchFamily="18" charset="77"/>
              </a:rPr>
              <a:t>Support for introducing a common 5% Digital Services Tax on revenues</a:t>
            </a: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7F63C569-2C6B-4E22-B7DC-BA661E8FD8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528706"/>
              </p:ext>
            </p:extLst>
          </p:nvPr>
        </p:nvGraphicFramePr>
        <p:xfrm>
          <a:off x="509666" y="2214097"/>
          <a:ext cx="10872000" cy="42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F243C802-63A8-E846-8FB7-9E6D474F1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888" y="313435"/>
            <a:ext cx="3571253" cy="322560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61" y="107888"/>
            <a:ext cx="1670449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7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79" y="715635"/>
            <a:ext cx="7596904" cy="1246168"/>
          </a:xfrm>
        </p:spPr>
        <p:txBody>
          <a:bodyPr>
            <a:no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Footlight MT Light" panose="0204060206030A020304" pitchFamily="18" charset="77"/>
              </a:rPr>
              <a:t>Support for the exclusion of agriculture and other sensitive areas of the scope of the TTIP</a:t>
            </a: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7F63C569-2C6B-4E22-B7DC-BA661E8FD8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692655"/>
              </p:ext>
            </p:extLst>
          </p:nvPr>
        </p:nvGraphicFramePr>
        <p:xfrm>
          <a:off x="464695" y="2198039"/>
          <a:ext cx="10872000" cy="42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3DB587E1-3BFE-E740-87C0-D37B75B74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92" y="349003"/>
            <a:ext cx="3526222" cy="322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60" y="154754"/>
            <a:ext cx="1670449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3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121" y="791185"/>
            <a:ext cx="7218782" cy="1128248"/>
          </a:xfrm>
        </p:spPr>
        <p:txBody>
          <a:bodyPr>
            <a:noAutofit/>
          </a:bodyPr>
          <a:lstStyle/>
          <a:p>
            <a:pPr fontAlgn="t"/>
            <a:r>
              <a:rPr lang="fr-FR" sz="3200" u="sng" dirty="0">
                <a:solidFill>
                  <a:srgbClr val="C00000"/>
                </a:solidFill>
                <a:latin typeface="Footlight MT Light" panose="0204060206030A020304" pitchFamily="18" charset="77"/>
              </a:rPr>
              <a:t>Support for a </a:t>
            </a:r>
            <a:r>
              <a:rPr lang="fr-FR" sz="3200" u="sng" dirty="0" err="1">
                <a:solidFill>
                  <a:srgbClr val="C00000"/>
                </a:solidFill>
                <a:latin typeface="Footlight MT Light" panose="0204060206030A020304" pitchFamily="18" charset="77"/>
              </a:rPr>
              <a:t>common</a:t>
            </a:r>
            <a:r>
              <a:rPr lang="fr-FR" sz="3200" u="sng" dirty="0">
                <a:solidFill>
                  <a:srgbClr val="C00000"/>
                </a:solidFill>
                <a:latin typeface="Footlight MT Light" panose="0204060206030A020304" pitchFamily="18" charset="77"/>
              </a:rPr>
              <a:t> minimum effective </a:t>
            </a:r>
            <a:r>
              <a:rPr lang="fr-FR" sz="3200" u="sng" dirty="0" err="1">
                <a:solidFill>
                  <a:srgbClr val="C00000"/>
                </a:solidFill>
                <a:latin typeface="Footlight MT Light" panose="0204060206030A020304" pitchFamily="18" charset="77"/>
              </a:rPr>
              <a:t>tax</a:t>
            </a:r>
            <a:r>
              <a:rPr lang="fr-FR" sz="3200" u="sng" dirty="0">
                <a:solidFill>
                  <a:srgbClr val="C00000"/>
                </a:solidFill>
                <a:latin typeface="Footlight MT Light" panose="0204060206030A020304" pitchFamily="18" charset="77"/>
              </a:rPr>
              <a:t> rate of at least 20%</a:t>
            </a:r>
            <a:endParaRPr lang="fr-FR" sz="3200" u="sng" dirty="0">
              <a:latin typeface="Footlight MT Light" panose="0204060206030A020304" pitchFamily="18" charset="77"/>
            </a:endParaRP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7F63C569-2C6B-4E22-B7DC-BA661E8FD8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271493"/>
              </p:ext>
            </p:extLst>
          </p:nvPr>
        </p:nvGraphicFramePr>
        <p:xfrm>
          <a:off x="460121" y="2191385"/>
          <a:ext cx="10872000" cy="42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A1F1BA63-F9F0-7549-81E5-D3FCF28C8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14" y="334568"/>
            <a:ext cx="3573865" cy="322560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61" y="107888"/>
            <a:ext cx="1670449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46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73" y="741043"/>
            <a:ext cx="7628100" cy="1187510"/>
          </a:xfrm>
        </p:spPr>
        <p:txBody>
          <a:bodyPr>
            <a:no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Footlight MT Light" panose="0204060206030A020304" pitchFamily="18" charset="77"/>
              </a:rPr>
              <a:t>ETS: Support for a higher linear reduction factor (2.4%)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7F63C569-2C6B-4E22-B7DC-BA661E8FD8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213686"/>
              </p:ext>
            </p:extLst>
          </p:nvPr>
        </p:nvGraphicFramePr>
        <p:xfrm>
          <a:off x="455815" y="2164497"/>
          <a:ext cx="10872000" cy="42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0907A81E-EC56-994E-820F-F1B39BC9C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73" y="382255"/>
            <a:ext cx="3528512" cy="322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61" y="107888"/>
            <a:ext cx="1670449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8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51" y="603241"/>
            <a:ext cx="7537083" cy="1358563"/>
          </a:xfrm>
        </p:spPr>
        <p:txBody>
          <a:bodyPr>
            <a:noAutofit/>
          </a:bodyPr>
          <a:lstStyle/>
          <a:p>
            <a:r>
              <a:rPr lang="en-GB" sz="3200" u="sng" dirty="0">
                <a:solidFill>
                  <a:srgbClr val="C00000"/>
                </a:solidFill>
                <a:latin typeface="Footlight MT Light" panose="0204060206030A020304" pitchFamily="18" charset="77"/>
                <a:cs typeface="Arial" panose="020B0604020202020204" pitchFamily="34" charset="0"/>
              </a:rPr>
              <a:t>Softer rules on legal requirements to remove online terrorist content</a:t>
            </a:r>
            <a:endParaRPr lang="en-GB" sz="3200" i="1" dirty="0">
              <a:solidFill>
                <a:srgbClr val="C00000"/>
              </a:solidFill>
              <a:latin typeface="Footlight MT Light" panose="0204060206030A020304" pitchFamily="18" charset="77"/>
              <a:cs typeface="Arial" panose="020B0604020202020204" pitchFamily="34" charset="0"/>
            </a:endParaRP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7F63C569-2C6B-4E22-B7DC-BA661E8FD8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203292"/>
              </p:ext>
            </p:extLst>
          </p:nvPr>
        </p:nvGraphicFramePr>
        <p:xfrm>
          <a:off x="426914" y="2235214"/>
          <a:ext cx="10872000" cy="42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29B19FFF-9332-F244-BFC6-C0879F32B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35" y="283520"/>
            <a:ext cx="3661651" cy="322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70" y="162940"/>
            <a:ext cx="1670449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7" y="0"/>
            <a:ext cx="122029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757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396" y="4444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Footlight MT Light" panose="0204060206030A020304" pitchFamily="18" charset="0"/>
              </a:rPr>
              <a:t>NB: about 60% of MEPs are new!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041" y="1478604"/>
            <a:ext cx="6436702" cy="4293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1052" y="6394404"/>
            <a:ext cx="51293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https://www.flickr.com/photos/83633410@N07/7658298768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61" y="107888"/>
            <a:ext cx="1670449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0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14" y="959224"/>
            <a:ext cx="11671618" cy="5491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200" b="1" dirty="0" err="1">
                <a:solidFill>
                  <a:srgbClr val="C00000"/>
                </a:solidFill>
              </a:rPr>
              <a:t>Davide</a:t>
            </a:r>
            <a:r>
              <a:rPr lang="en-US" sz="3200" b="1" dirty="0">
                <a:solidFill>
                  <a:srgbClr val="C00000"/>
                </a:solidFill>
              </a:rPr>
              <a:t> Ferrari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</a:rPr>
              <a:t>Research Executive, VoteWatch Europe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</a:rPr>
              <a:t>davide@votewatch.eu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14" y="163859"/>
            <a:ext cx="167044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1">
            <a:extLst>
              <a:ext uri="{FF2B5EF4-FFF2-40B4-BE49-F238E27FC236}">
                <a16:creationId xmlns:a16="http://schemas.microsoft.com/office/drawing/2014/main" id="{6CE63BA6-3C3A-4A28-92C9-126763E2C136}"/>
              </a:ext>
            </a:extLst>
          </p:cNvPr>
          <p:cNvSpPr txBox="1">
            <a:spLocks noGrp="1" noChangeArrowheads="1"/>
          </p:cNvSpPr>
          <p:nvPr>
            <p:ph type="subTitle" idx="4294967295"/>
          </p:nvPr>
        </p:nvSpPr>
        <p:spPr>
          <a:xfrm>
            <a:off x="3830638" y="4652963"/>
            <a:ext cx="5561012" cy="495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altLang="en-US" sz="40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#EUElections2019</a:t>
            </a:r>
          </a:p>
        </p:txBody>
      </p:sp>
    </p:spTree>
    <p:extLst>
      <p:ext uri="{BB962C8B-B14F-4D97-AF65-F5344CB8AC3E}">
        <p14:creationId xmlns:p14="http://schemas.microsoft.com/office/powerpoint/2010/main" val="226954981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9">
            <a:extLst>
              <a:ext uri="{FF2B5EF4-FFF2-40B4-BE49-F238E27FC236}">
                <a16:creationId xmlns:a16="http://schemas.microsoft.com/office/drawing/2014/main" id="{7D923647-410E-4504-8031-C4262EFC1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692775"/>
          </a:xfrm>
          <a:prstGeom prst="rect">
            <a:avLst/>
          </a:prstGeom>
          <a:solidFill>
            <a:srgbClr val="002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20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362" name="Picture 18">
            <a:extLst>
              <a:ext uri="{FF2B5EF4-FFF2-40B4-BE49-F238E27FC236}">
                <a16:creationId xmlns:a16="http://schemas.microsoft.com/office/drawing/2014/main" id="{8989B81B-BAC7-4766-9CBD-CC2AFDBF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885" r="444" b="1048"/>
          <a:stretch>
            <a:fillRect/>
          </a:stretch>
        </p:blipFill>
        <p:spPr bwMode="auto">
          <a:xfrm>
            <a:off x="58738" y="708025"/>
            <a:ext cx="12079287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24698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14" y="959224"/>
            <a:ext cx="11671618" cy="5491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Footlight MT Light" panose="0204060206030A020304" pitchFamily="18" charset="77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  <a:latin typeface="Footlight MT Light" panose="0204060206030A020304" pitchFamily="18" charset="77"/>
              </a:rPr>
              <a:t>#Elections2019: what impact on the #EU?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Footlight MT Light" panose="0204060206030A020304" pitchFamily="18" charset="77"/>
            </a:endParaRPr>
          </a:p>
          <a:p>
            <a:pPr marL="0" indent="0" algn="ctr">
              <a:buNone/>
            </a:pPr>
            <a:r>
              <a:rPr lang="en-US" sz="3200" b="1" dirty="0" err="1">
                <a:latin typeface="Footlight MT Light" panose="0204060206030A020304" pitchFamily="18" charset="77"/>
              </a:rPr>
              <a:t>Davide</a:t>
            </a:r>
            <a:r>
              <a:rPr lang="en-US" sz="3200" b="1" dirty="0">
                <a:latin typeface="Footlight MT Light" panose="0204060206030A020304" pitchFamily="18" charset="77"/>
              </a:rPr>
              <a:t> Ferrari</a:t>
            </a:r>
          </a:p>
          <a:p>
            <a:pPr marL="0" indent="0" algn="ctr">
              <a:buNone/>
            </a:pPr>
            <a:r>
              <a:rPr lang="en-US" sz="3200" b="1" dirty="0">
                <a:latin typeface="Footlight MT Light" panose="0204060206030A020304" pitchFamily="18" charset="77"/>
              </a:rPr>
              <a:t>Research Executive, VoteWatch Europe</a:t>
            </a:r>
            <a:endParaRPr lang="en-US" sz="3200" dirty="0">
              <a:latin typeface="Footlight MT Light" panose="0204060206030A020304" pitchFamily="18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14" y="163859"/>
            <a:ext cx="167044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2231" y="-84189"/>
            <a:ext cx="8534400" cy="1507067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solidFill>
                  <a:srgbClr val="C00000"/>
                </a:solidFill>
                <a:latin typeface="Footlight MT Light" charset="0"/>
                <a:ea typeface="Footlight MT Light" charset="0"/>
                <a:cs typeface="Footlight MT Light" charset="0"/>
              </a:rPr>
              <a:t>Outcome of EU Elections (current situation)</a:t>
            </a:r>
            <a:endParaRPr lang="en-US" sz="3200" cap="none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Elisa Irlandese\Downloads\Votewatch-logo_2012 PN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9" y="111464"/>
            <a:ext cx="1668826" cy="55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182" y="2471523"/>
            <a:ext cx="1421081" cy="702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31" y="2447261"/>
            <a:ext cx="731269" cy="651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9" y="2415581"/>
            <a:ext cx="1015639" cy="691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06" y="2393717"/>
            <a:ext cx="948496" cy="7587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55584" y="3272256"/>
            <a:ext cx="140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73 seats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80" y="2471523"/>
            <a:ext cx="1291979" cy="6189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057" y="3277022"/>
            <a:ext cx="109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40 seats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2592" y="5006725"/>
            <a:ext cx="150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NI – Left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8278" y="3260908"/>
            <a:ext cx="12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155 seats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3431" y="3277022"/>
            <a:ext cx="9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73 seats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9121" y="3272256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108 seats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23201" y="3272256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180 seats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11017" y="3272256"/>
            <a:ext cx="9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56 seats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49345" y="5001694"/>
            <a:ext cx="205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NI - Centre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16073" y="5023098"/>
            <a:ext cx="205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NI - Right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61629" y="5899602"/>
            <a:ext cx="109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2 seats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70630" y="5899602"/>
            <a:ext cx="109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7 seats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963241" y="5899602"/>
            <a:ext cx="109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42 seats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8716" y="2353923"/>
            <a:ext cx="782312" cy="78231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655013" y="3272256"/>
            <a:ext cx="109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15 seats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33855" y="5006725"/>
            <a:ext cx="1702226" cy="501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9345" y="5001694"/>
            <a:ext cx="1702226" cy="501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85894" y="4970942"/>
            <a:ext cx="1702226" cy="501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626866" y="2514247"/>
            <a:ext cx="205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EAPN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67356" y="2476814"/>
            <a:ext cx="1451909" cy="66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ALDE - </a:t>
            </a:r>
          </a:p>
          <a:p>
            <a:r>
              <a:rPr lang="en-US" b="1" dirty="0">
                <a:solidFill>
                  <a:prstClr val="black"/>
                </a:solidFill>
              </a:rPr>
              <a:t>Renaissance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7615" y="2539443"/>
            <a:ext cx="1454997" cy="5462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7289" y="2550189"/>
            <a:ext cx="1229644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1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Elisa Irlandese\Downloads\Votewatch-logo_2012 PN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9" y="215967"/>
            <a:ext cx="1668826" cy="5578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2231" y="-84189"/>
            <a:ext cx="9021758" cy="150706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Footlight MT Light" charset="0"/>
                <a:ea typeface="Footlight MT Light" charset="0"/>
                <a:cs typeface="Footlight MT Light" charset="0"/>
              </a:rPr>
              <a:t>Political spectrum in the European Parliament after the EU elections</a:t>
            </a:r>
            <a:endParaRPr lang="en-US" sz="3200" cap="none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5792"/>
            <a:ext cx="12192000" cy="515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4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610" y="11146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Footlight MT Light" charset="0"/>
              </a:rPr>
              <a:t>Coalition-building in the next European Parliament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7" y="1825624"/>
            <a:ext cx="11214463" cy="481901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Super grand coalition (S&amp;D, ALDE-Macron, EPP):  60% of seats;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rgbClr val="C00000"/>
                </a:solidFill>
              </a:rPr>
              <a:t>Super progressive coalition (GUE/NGL, 5 Star Movement, Greens/EFA, S&amp;D, ALDE-Macron):  52% of seats;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rgbClr val="002060"/>
                </a:solidFill>
              </a:rPr>
              <a:t>Super conservative coalition (EPP, ECR, EAPN, Brexit Party):  47% of seats;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rgbClr val="00B0F0"/>
                </a:solidFill>
              </a:rPr>
              <a:t>Centre-right coalition (ALDE/Macron, EPP, ECR): 46% of seats;</a:t>
            </a:r>
          </a:p>
          <a:p>
            <a:endParaRPr lang="en-US" sz="2400" dirty="0">
              <a:solidFill>
                <a:srgbClr val="00B0F0"/>
              </a:solidFill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Grand-Coalition (EPP, S&amp;D): 45% of seats;</a:t>
            </a:r>
          </a:p>
          <a:p>
            <a:pPr marL="0" indent="0">
              <a:buNone/>
            </a:pPr>
            <a:endParaRPr lang="en-US" sz="2400" dirty="0">
              <a:solidFill>
                <a:srgbClr val="00B0F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Left coalition (GUE/NGL, 5 Star Movement, Greens/EFA, S&amp;D): 38% of seats</a:t>
            </a:r>
          </a:p>
        </p:txBody>
      </p:sp>
      <p:pic>
        <p:nvPicPr>
          <p:cNvPr id="4" name="Picture 3" descr="C:\Users\Elisa Irlandese\Downloads\Votewatch-logo_2012 PN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9" y="111464"/>
            <a:ext cx="1668826" cy="557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99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500" y="0"/>
            <a:ext cx="7846017" cy="6858000"/>
          </a:xfrm>
          <a:prstGeom prst="rect">
            <a:avLst/>
          </a:prstGeom>
        </p:spPr>
      </p:pic>
      <p:pic>
        <p:nvPicPr>
          <p:cNvPr id="3" name="Picture 2" descr="C:\Users\Elisa Irlandese\Downloads\Votewatch-logo_2012 PN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9" y="111464"/>
            <a:ext cx="1668826" cy="557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43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09106" y="339327"/>
            <a:ext cx="10515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200" b="1" u="sng" dirty="0">
                <a:ln w="3175" cmpd="sng">
                  <a:noFill/>
                </a:ln>
                <a:solidFill>
                  <a:srgbClr val="C00000"/>
                </a:solidFill>
                <a:latin typeface="Footlight MT Light" panose="0204060206030A020304" pitchFamily="18" charset="77"/>
                <a:ea typeface="Footlight MT Light" charset="0"/>
                <a:cs typeface="Arial" pitchFamily="34" charset="0"/>
              </a:rPr>
              <a:t>How to look at changes in the </a:t>
            </a:r>
            <a:br>
              <a:rPr lang="en-US" sz="3200" b="1" u="sng" dirty="0">
                <a:ln w="3175" cmpd="sng">
                  <a:noFill/>
                </a:ln>
                <a:solidFill>
                  <a:srgbClr val="C00000"/>
                </a:solidFill>
                <a:latin typeface="Footlight MT Light" panose="0204060206030A020304" pitchFamily="18" charset="77"/>
                <a:ea typeface="Footlight MT Light" charset="0"/>
                <a:cs typeface="Arial" pitchFamily="34" charset="0"/>
              </a:rPr>
            </a:br>
            <a:r>
              <a:rPr lang="en-US" sz="3200" b="1" u="sng" dirty="0">
                <a:ln w="3175" cmpd="sng">
                  <a:noFill/>
                </a:ln>
                <a:solidFill>
                  <a:srgbClr val="C00000"/>
                </a:solidFill>
                <a:latin typeface="Footlight MT Light" panose="0204060206030A020304" pitchFamily="18" charset="77"/>
                <a:ea typeface="Footlight MT Light" charset="0"/>
                <a:cs typeface="Arial" pitchFamily="34" charset="0"/>
              </a:rPr>
              <a:t>balance of power?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2140FD-0890-C648-A34D-684DCF6EE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9633" y="1373456"/>
            <a:ext cx="6674546" cy="524577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719748-EEC6-7C43-B582-7E2E63BAC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653" y="2578732"/>
            <a:ext cx="4187464" cy="4187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03" y="196353"/>
            <a:ext cx="1670449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44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305</Words>
  <Application>Microsoft Office PowerPoint</Application>
  <PresentationFormat>Widescreen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Footlight MT Light</vt:lpstr>
      <vt:lpstr>Gotham Book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Outcome of EU Elections (current situation)</vt:lpstr>
      <vt:lpstr>Political spectrum in the European Parliament after the EU elections</vt:lpstr>
      <vt:lpstr>Coalition-building in the next European Parliament </vt:lpstr>
      <vt:lpstr>PowerPoint Presentation</vt:lpstr>
      <vt:lpstr>How to look at changes in the  balance of power?</vt:lpstr>
      <vt:lpstr>Support for introducing a common 5% Digital Services Tax on revenues</vt:lpstr>
      <vt:lpstr>Support for the exclusion of agriculture and other sensitive areas of the scope of the TTIP</vt:lpstr>
      <vt:lpstr>Support for a common minimum effective tax rate of at least 20%</vt:lpstr>
      <vt:lpstr>ETS: Support for a higher linear reduction factor (2.4%)</vt:lpstr>
      <vt:lpstr>Softer rules on legal requirements to remove online terrorist content</vt:lpstr>
      <vt:lpstr>PowerPoint Presentation</vt:lpstr>
      <vt:lpstr>NB: about 60% of MEPs are new!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Nelly Nahavandi</dc:creator>
  <cp:lastModifiedBy>Genevieve Redgrave</cp:lastModifiedBy>
  <cp:revision>25</cp:revision>
  <dcterms:created xsi:type="dcterms:W3CDTF">2019-05-24T13:01:26Z</dcterms:created>
  <dcterms:modified xsi:type="dcterms:W3CDTF">2019-05-27T06:03:01Z</dcterms:modified>
</cp:coreProperties>
</file>