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 id="2147483695" r:id="rId6"/>
  </p:sldMasterIdLst>
  <p:notesMasterIdLst>
    <p:notesMasterId r:id="rId34"/>
  </p:notesMasterIdLst>
  <p:sldIdLst>
    <p:sldId id="280" r:id="rId7"/>
    <p:sldId id="2147471357" r:id="rId8"/>
    <p:sldId id="2147473819" r:id="rId9"/>
    <p:sldId id="2147471367" r:id="rId10"/>
    <p:sldId id="2147471369" r:id="rId11"/>
    <p:sldId id="2147473808" r:id="rId12"/>
    <p:sldId id="2147139523" r:id="rId13"/>
    <p:sldId id="2147471370" r:id="rId14"/>
    <p:sldId id="2147473821" r:id="rId15"/>
    <p:sldId id="2147473818" r:id="rId16"/>
    <p:sldId id="2147473813" r:id="rId17"/>
    <p:sldId id="2147473814" r:id="rId18"/>
    <p:sldId id="2147473815" r:id="rId19"/>
    <p:sldId id="2147473816" r:id="rId20"/>
    <p:sldId id="2147473807" r:id="rId21"/>
    <p:sldId id="2147473802" r:id="rId22"/>
    <p:sldId id="2147473820" r:id="rId23"/>
    <p:sldId id="2147473812" r:id="rId24"/>
    <p:sldId id="2147471374" r:id="rId25"/>
    <p:sldId id="2147471518" r:id="rId26"/>
    <p:sldId id="2147471375" r:id="rId27"/>
    <p:sldId id="2147473788" r:id="rId28"/>
    <p:sldId id="2147473804" r:id="rId29"/>
    <p:sldId id="2147473805" r:id="rId30"/>
    <p:sldId id="2147473806" r:id="rId31"/>
    <p:sldId id="2147473809" r:id="rId32"/>
    <p:sldId id="2147473810" r:id="rId33"/>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E45BFC0-B046-4153-87B6-D1D663CAA053}">
          <p14:sldIdLst>
            <p14:sldId id="280"/>
            <p14:sldId id="2147471357"/>
            <p14:sldId id="2147473819"/>
            <p14:sldId id="2147471367"/>
            <p14:sldId id="2147471369"/>
            <p14:sldId id="2147473808"/>
            <p14:sldId id="2147139523"/>
            <p14:sldId id="2147471370"/>
            <p14:sldId id="2147473821"/>
            <p14:sldId id="2147473818"/>
            <p14:sldId id="2147473813"/>
            <p14:sldId id="2147473814"/>
            <p14:sldId id="2147473815"/>
            <p14:sldId id="2147473816"/>
            <p14:sldId id="2147473807"/>
            <p14:sldId id="2147473802"/>
            <p14:sldId id="2147473820"/>
            <p14:sldId id="2147473812"/>
            <p14:sldId id="2147471374"/>
            <p14:sldId id="2147471518"/>
            <p14:sldId id="2147471375"/>
            <p14:sldId id="2147473788"/>
            <p14:sldId id="2147473804"/>
            <p14:sldId id="2147473805"/>
            <p14:sldId id="2147473806"/>
            <p14:sldId id="2147473809"/>
            <p14:sldId id="214747381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94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B2744A-DFE5-410F-ADCC-58606F3CB97D}" v="2" dt="2023-07-13T07:44:40.2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90"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6/11/relationships/changesInfo" Target="changesInfos/changesInfo1.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ena Maccaferri" userId="a231fe11-c927-4a22-a97f-2dee2abf080f" providerId="ADAL" clId="{F3B2744A-DFE5-410F-ADCC-58606F3CB97D}"/>
    <pc:docChg chg="addSld delSld modSld modSection">
      <pc:chgData name="Elena Maccaferri" userId="a231fe11-c927-4a22-a97f-2dee2abf080f" providerId="ADAL" clId="{F3B2744A-DFE5-410F-ADCC-58606F3CB97D}" dt="2023-07-13T07:44:46.639" v="5" actId="47"/>
      <pc:docMkLst>
        <pc:docMk/>
      </pc:docMkLst>
      <pc:sldChg chg="modSp del mod">
        <pc:chgData name="Elena Maccaferri" userId="a231fe11-c927-4a22-a97f-2dee2abf080f" providerId="ADAL" clId="{F3B2744A-DFE5-410F-ADCC-58606F3CB97D}" dt="2023-07-13T07:44:46.639" v="5" actId="47"/>
        <pc:sldMkLst>
          <pc:docMk/>
          <pc:sldMk cId="2783601412" sldId="2147470767"/>
        </pc:sldMkLst>
        <pc:spChg chg="mod">
          <ac:chgData name="Elena Maccaferri" userId="a231fe11-c927-4a22-a97f-2dee2abf080f" providerId="ADAL" clId="{F3B2744A-DFE5-410F-ADCC-58606F3CB97D}" dt="2023-07-11T07:25:27.435" v="0" actId="20577"/>
          <ac:spMkLst>
            <pc:docMk/>
            <pc:sldMk cId="2783601412" sldId="2147470767"/>
            <ac:spMk id="2" creationId="{7FC7CCC2-B0AF-C1F2-4CBA-B4D7F547F666}"/>
          </ac:spMkLst>
        </pc:spChg>
      </pc:sldChg>
      <pc:sldChg chg="modSp mod">
        <pc:chgData name="Elena Maccaferri" userId="a231fe11-c927-4a22-a97f-2dee2abf080f" providerId="ADAL" clId="{F3B2744A-DFE5-410F-ADCC-58606F3CB97D}" dt="2023-07-11T07:25:32.163" v="1" actId="20577"/>
        <pc:sldMkLst>
          <pc:docMk/>
          <pc:sldMk cId="1809649844" sldId="2147473811"/>
        </pc:sldMkLst>
        <pc:spChg chg="mod">
          <ac:chgData name="Elena Maccaferri" userId="a231fe11-c927-4a22-a97f-2dee2abf080f" providerId="ADAL" clId="{F3B2744A-DFE5-410F-ADCC-58606F3CB97D}" dt="2023-07-11T07:25:32.163" v="1" actId="20577"/>
          <ac:spMkLst>
            <pc:docMk/>
            <pc:sldMk cId="1809649844" sldId="2147473811"/>
            <ac:spMk id="2" creationId="{AB7894D0-D171-2688-CD40-B832F35972B5}"/>
          </ac:spMkLst>
        </pc:spChg>
      </pc:sldChg>
      <pc:sldChg chg="del">
        <pc:chgData name="Elena Maccaferri" userId="a231fe11-c927-4a22-a97f-2dee2abf080f" providerId="ADAL" clId="{F3B2744A-DFE5-410F-ADCC-58606F3CB97D}" dt="2023-07-13T07:43:25.289" v="3" actId="47"/>
        <pc:sldMkLst>
          <pc:docMk/>
          <pc:sldMk cId="3878086746" sldId="2147473817"/>
        </pc:sldMkLst>
      </pc:sldChg>
      <pc:sldChg chg="add">
        <pc:chgData name="Elena Maccaferri" userId="a231fe11-c927-4a22-a97f-2dee2abf080f" providerId="ADAL" clId="{F3B2744A-DFE5-410F-ADCC-58606F3CB97D}" dt="2023-07-13T07:42:53.926" v="2"/>
        <pc:sldMkLst>
          <pc:docMk/>
          <pc:sldMk cId="558213713" sldId="2147473820"/>
        </pc:sldMkLst>
      </pc:sldChg>
      <pc:sldChg chg="add">
        <pc:chgData name="Elena Maccaferri" userId="a231fe11-c927-4a22-a97f-2dee2abf080f" providerId="ADAL" clId="{F3B2744A-DFE5-410F-ADCC-58606F3CB97D}" dt="2023-07-13T07:44:40.265" v="4"/>
        <pc:sldMkLst>
          <pc:docMk/>
          <pc:sldMk cId="1467783918" sldId="214747382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C2B15C-0CE8-463F-B6DE-C47B739A1F0D}" type="datetimeFigureOut">
              <a:rPr lang="en-BE" smtClean="0"/>
              <a:t>13/07/2023</a:t>
            </a:fld>
            <a:endParaRPr lang="en-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A16727-F726-497F-AB24-0B19BA58A07E}" type="slidenum">
              <a:rPr lang="en-BE" smtClean="0"/>
              <a:t>‹#›</a:t>
            </a:fld>
            <a:endParaRPr lang="en-BE"/>
          </a:p>
        </p:txBody>
      </p:sp>
    </p:spTree>
    <p:extLst>
      <p:ext uri="{BB962C8B-B14F-4D97-AF65-F5344CB8AC3E}">
        <p14:creationId xmlns:p14="http://schemas.microsoft.com/office/powerpoint/2010/main" val="1366329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EC9E51-B768-4460-86E2-C744DB709811}" type="slidenum">
              <a:rPr kumimoji="0" lang="pt-P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pt-P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306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EC9E51-B768-4460-86E2-C744DB709811}" type="slidenum">
              <a:rPr lang="pt-PT" smtClean="0"/>
              <a:t>20</a:t>
            </a:fld>
            <a:endParaRPr lang="pt-PT"/>
          </a:p>
        </p:txBody>
      </p:sp>
    </p:spTree>
    <p:extLst>
      <p:ext uri="{BB962C8B-B14F-4D97-AF65-F5344CB8AC3E}">
        <p14:creationId xmlns:p14="http://schemas.microsoft.com/office/powerpoint/2010/main" val="2553453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EC9E51-B768-4460-86E2-C744DB709811}" type="slidenum">
              <a:rPr kumimoji="0" lang="pt-P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pt-P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8124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AE174-26FB-4B50-941C-69351CEB57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BE"/>
          </a:p>
        </p:txBody>
      </p:sp>
      <p:sp>
        <p:nvSpPr>
          <p:cNvPr id="3" name="Subtitle 2">
            <a:extLst>
              <a:ext uri="{FF2B5EF4-FFF2-40B4-BE49-F238E27FC236}">
                <a16:creationId xmlns:a16="http://schemas.microsoft.com/office/drawing/2014/main" id="{EE2E3DB0-7BBF-464F-9BFB-91C7920412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BE"/>
          </a:p>
        </p:txBody>
      </p:sp>
      <p:sp>
        <p:nvSpPr>
          <p:cNvPr id="4" name="Date Placeholder 3">
            <a:extLst>
              <a:ext uri="{FF2B5EF4-FFF2-40B4-BE49-F238E27FC236}">
                <a16:creationId xmlns:a16="http://schemas.microsoft.com/office/drawing/2014/main" id="{FAFF4B08-5CFB-4B07-8803-B7D73E74A04F}"/>
              </a:ext>
            </a:extLst>
          </p:cNvPr>
          <p:cNvSpPr>
            <a:spLocks noGrp="1"/>
          </p:cNvSpPr>
          <p:nvPr>
            <p:ph type="dt" sz="half" idx="10"/>
          </p:nvPr>
        </p:nvSpPr>
        <p:spPr/>
        <p:txBody>
          <a:bodyPr/>
          <a:lstStyle/>
          <a:p>
            <a:fld id="{0220B78C-91E3-4844-A705-E2A92E6855FE}" type="datetimeFigureOut">
              <a:rPr lang="en-BE" smtClean="0"/>
              <a:t>13/07/2023</a:t>
            </a:fld>
            <a:endParaRPr lang="en-BE"/>
          </a:p>
        </p:txBody>
      </p:sp>
      <p:sp>
        <p:nvSpPr>
          <p:cNvPr id="5" name="Footer Placeholder 4">
            <a:extLst>
              <a:ext uri="{FF2B5EF4-FFF2-40B4-BE49-F238E27FC236}">
                <a16:creationId xmlns:a16="http://schemas.microsoft.com/office/drawing/2014/main" id="{9A89E579-C230-4AEA-9F8B-1CEE7FEEE5B2}"/>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30C96CC2-D81C-4912-9A3B-67E2CF64E1DA}"/>
              </a:ext>
            </a:extLst>
          </p:cNvPr>
          <p:cNvSpPr>
            <a:spLocks noGrp="1"/>
          </p:cNvSpPr>
          <p:nvPr>
            <p:ph type="sldNum" sz="quarter" idx="12"/>
          </p:nvPr>
        </p:nvSpPr>
        <p:spPr/>
        <p:txBody>
          <a:bodyPr/>
          <a:lstStyle/>
          <a:p>
            <a:fld id="{AA9C8C5D-267B-41A1-B9A2-53229FFB2144}" type="slidenum">
              <a:rPr lang="en-BE" smtClean="0"/>
              <a:t>‹#›</a:t>
            </a:fld>
            <a:endParaRPr lang="en-BE"/>
          </a:p>
        </p:txBody>
      </p:sp>
    </p:spTree>
    <p:extLst>
      <p:ext uri="{BB962C8B-B14F-4D97-AF65-F5344CB8AC3E}">
        <p14:creationId xmlns:p14="http://schemas.microsoft.com/office/powerpoint/2010/main" val="2699720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55196-4FF7-4229-83FD-4A07C9B4D249}"/>
              </a:ext>
            </a:extLst>
          </p:cNvPr>
          <p:cNvSpPr>
            <a:spLocks noGrp="1"/>
          </p:cNvSpPr>
          <p:nvPr>
            <p:ph type="title"/>
          </p:nvPr>
        </p:nvSpPr>
        <p:spPr/>
        <p:txBody>
          <a:bodyPr/>
          <a:lstStyle/>
          <a:p>
            <a:r>
              <a:rPr lang="en-US"/>
              <a:t>Click to edit Master title style</a:t>
            </a:r>
            <a:endParaRPr lang="en-BE"/>
          </a:p>
        </p:txBody>
      </p:sp>
      <p:sp>
        <p:nvSpPr>
          <p:cNvPr id="3" name="Vertical Text Placeholder 2">
            <a:extLst>
              <a:ext uri="{FF2B5EF4-FFF2-40B4-BE49-F238E27FC236}">
                <a16:creationId xmlns:a16="http://schemas.microsoft.com/office/drawing/2014/main" id="{AED9CC7C-C85E-4142-824F-69F786B99F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3692BA5B-B10A-411E-B809-B48DC198F404}"/>
              </a:ext>
            </a:extLst>
          </p:cNvPr>
          <p:cNvSpPr>
            <a:spLocks noGrp="1"/>
          </p:cNvSpPr>
          <p:nvPr>
            <p:ph type="dt" sz="half" idx="10"/>
          </p:nvPr>
        </p:nvSpPr>
        <p:spPr/>
        <p:txBody>
          <a:bodyPr/>
          <a:lstStyle/>
          <a:p>
            <a:fld id="{0220B78C-91E3-4844-A705-E2A92E6855FE}" type="datetimeFigureOut">
              <a:rPr lang="en-BE" smtClean="0"/>
              <a:t>13/07/2023</a:t>
            </a:fld>
            <a:endParaRPr lang="en-BE"/>
          </a:p>
        </p:txBody>
      </p:sp>
      <p:sp>
        <p:nvSpPr>
          <p:cNvPr id="5" name="Footer Placeholder 4">
            <a:extLst>
              <a:ext uri="{FF2B5EF4-FFF2-40B4-BE49-F238E27FC236}">
                <a16:creationId xmlns:a16="http://schemas.microsoft.com/office/drawing/2014/main" id="{ACEC52CC-410F-4F75-94E6-D4F5A8C7E083}"/>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89900199-60D6-4791-B307-26611737C8BE}"/>
              </a:ext>
            </a:extLst>
          </p:cNvPr>
          <p:cNvSpPr>
            <a:spLocks noGrp="1"/>
          </p:cNvSpPr>
          <p:nvPr>
            <p:ph type="sldNum" sz="quarter" idx="12"/>
          </p:nvPr>
        </p:nvSpPr>
        <p:spPr/>
        <p:txBody>
          <a:bodyPr/>
          <a:lstStyle/>
          <a:p>
            <a:fld id="{AA9C8C5D-267B-41A1-B9A2-53229FFB2144}" type="slidenum">
              <a:rPr lang="en-BE" smtClean="0"/>
              <a:t>‹#›</a:t>
            </a:fld>
            <a:endParaRPr lang="en-BE"/>
          </a:p>
        </p:txBody>
      </p:sp>
    </p:spTree>
    <p:extLst>
      <p:ext uri="{BB962C8B-B14F-4D97-AF65-F5344CB8AC3E}">
        <p14:creationId xmlns:p14="http://schemas.microsoft.com/office/powerpoint/2010/main" val="2209238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80A189-2458-4392-91F9-E96F6331BA0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BE"/>
          </a:p>
        </p:txBody>
      </p:sp>
      <p:sp>
        <p:nvSpPr>
          <p:cNvPr id="3" name="Vertical Text Placeholder 2">
            <a:extLst>
              <a:ext uri="{FF2B5EF4-FFF2-40B4-BE49-F238E27FC236}">
                <a16:creationId xmlns:a16="http://schemas.microsoft.com/office/drawing/2014/main" id="{4A97BB6B-7D3C-47CF-8E9F-DC779501C8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44B94AA3-81DE-471F-AC2C-1900A2691684}"/>
              </a:ext>
            </a:extLst>
          </p:cNvPr>
          <p:cNvSpPr>
            <a:spLocks noGrp="1"/>
          </p:cNvSpPr>
          <p:nvPr>
            <p:ph type="dt" sz="half" idx="10"/>
          </p:nvPr>
        </p:nvSpPr>
        <p:spPr/>
        <p:txBody>
          <a:bodyPr/>
          <a:lstStyle/>
          <a:p>
            <a:fld id="{0220B78C-91E3-4844-A705-E2A92E6855FE}" type="datetimeFigureOut">
              <a:rPr lang="en-BE" smtClean="0"/>
              <a:t>13/07/2023</a:t>
            </a:fld>
            <a:endParaRPr lang="en-BE"/>
          </a:p>
        </p:txBody>
      </p:sp>
      <p:sp>
        <p:nvSpPr>
          <p:cNvPr id="5" name="Footer Placeholder 4">
            <a:extLst>
              <a:ext uri="{FF2B5EF4-FFF2-40B4-BE49-F238E27FC236}">
                <a16:creationId xmlns:a16="http://schemas.microsoft.com/office/drawing/2014/main" id="{08BC3CC6-ABE4-4590-A6D6-2E9861583C14}"/>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371DB566-A90A-454F-9A04-075D5D80D7C5}"/>
              </a:ext>
            </a:extLst>
          </p:cNvPr>
          <p:cNvSpPr>
            <a:spLocks noGrp="1"/>
          </p:cNvSpPr>
          <p:nvPr>
            <p:ph type="sldNum" sz="quarter" idx="12"/>
          </p:nvPr>
        </p:nvSpPr>
        <p:spPr/>
        <p:txBody>
          <a:bodyPr/>
          <a:lstStyle/>
          <a:p>
            <a:fld id="{AA9C8C5D-267B-41A1-B9A2-53229FFB2144}" type="slidenum">
              <a:rPr lang="en-BE" smtClean="0"/>
              <a:t>‹#›</a:t>
            </a:fld>
            <a:endParaRPr lang="en-BE"/>
          </a:p>
        </p:txBody>
      </p:sp>
    </p:spTree>
    <p:extLst>
      <p:ext uri="{BB962C8B-B14F-4D97-AF65-F5344CB8AC3E}">
        <p14:creationId xmlns:p14="http://schemas.microsoft.com/office/powerpoint/2010/main" val="2777163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23" name="Rectangle 22"/>
          <p:cNvSpPr/>
          <p:nvPr userDrawn="1"/>
        </p:nvSpPr>
        <p:spPr>
          <a:xfrm>
            <a:off x="0" y="1"/>
            <a:ext cx="12192000" cy="53641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5B"/>
              </a:solidFill>
            </a:endParaRPr>
          </a:p>
        </p:txBody>
      </p:sp>
      <p:cxnSp>
        <p:nvCxnSpPr>
          <p:cNvPr id="24" name="Straight Connector 23"/>
          <p:cNvCxnSpPr/>
          <p:nvPr userDrawn="1"/>
        </p:nvCxnSpPr>
        <p:spPr>
          <a:xfrm>
            <a:off x="0" y="5379496"/>
            <a:ext cx="12192000" cy="5193"/>
          </a:xfrm>
          <a:prstGeom prst="line">
            <a:avLst/>
          </a:prstGeom>
          <a:ln w="50800">
            <a:solidFill>
              <a:srgbClr val="BF0D3E"/>
            </a:solidFill>
          </a:ln>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0" y="5673377"/>
            <a:ext cx="12191999" cy="1194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73352" y="5687674"/>
            <a:ext cx="2187317" cy="954685"/>
          </a:xfrm>
          <a:prstGeom prst="rect">
            <a:avLst/>
          </a:prstGeom>
        </p:spPr>
      </p:pic>
      <p:sp>
        <p:nvSpPr>
          <p:cNvPr id="20" name="TextBox 19"/>
          <p:cNvSpPr txBox="1"/>
          <p:nvPr userDrawn="1"/>
        </p:nvSpPr>
        <p:spPr>
          <a:xfrm>
            <a:off x="5085962" y="5979126"/>
            <a:ext cx="2540372" cy="477054"/>
          </a:xfrm>
          <a:prstGeom prst="rect">
            <a:avLst/>
          </a:prstGeom>
          <a:noFill/>
        </p:spPr>
        <p:txBody>
          <a:bodyPr wrap="square" rtlCol="0">
            <a:spAutoFit/>
          </a:bodyPr>
          <a:lstStyle/>
          <a:p>
            <a:r>
              <a:rPr lang="en-US" sz="2500" err="1">
                <a:solidFill>
                  <a:srgbClr val="00205B"/>
                </a:solidFill>
                <a:latin typeface="Calibri" charset="0"/>
                <a:ea typeface="Calibri" charset="0"/>
                <a:cs typeface="Calibri" charset="0"/>
              </a:rPr>
              <a:t>amchameu.eu</a:t>
            </a:r>
            <a:endParaRPr lang="en-US" sz="2500">
              <a:solidFill>
                <a:srgbClr val="00205B"/>
              </a:solidFill>
              <a:latin typeface="Calibri" charset="0"/>
              <a:ea typeface="Calibri" charset="0"/>
              <a:cs typeface="Calibri" charset="0"/>
            </a:endParaRPr>
          </a:p>
        </p:txBody>
      </p:sp>
      <p:cxnSp>
        <p:nvCxnSpPr>
          <p:cNvPr id="21" name="Straight Connector 20"/>
          <p:cNvCxnSpPr/>
          <p:nvPr userDrawn="1"/>
        </p:nvCxnSpPr>
        <p:spPr>
          <a:xfrm>
            <a:off x="9374589" y="5817544"/>
            <a:ext cx="0" cy="1243214"/>
          </a:xfrm>
          <a:prstGeom prst="line">
            <a:avLst/>
          </a:prstGeom>
          <a:ln w="12700">
            <a:solidFill>
              <a:srgbClr val="BF0D3E"/>
            </a:solidFill>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userDrawn="1"/>
        </p:nvPicPr>
        <p:blipFill>
          <a:blip r:embed="rId3">
            <a:alphaModFix amt="15000"/>
            <a:extLst>
              <a:ext uri="{28A0092B-C50C-407E-A947-70E740481C1C}">
                <a14:useLocalDpi xmlns:a14="http://schemas.microsoft.com/office/drawing/2010/main" val="0"/>
              </a:ext>
            </a:extLst>
          </a:blip>
          <a:stretch>
            <a:fillRect/>
          </a:stretch>
        </p:blipFill>
        <p:spPr>
          <a:xfrm>
            <a:off x="6587915" y="2303771"/>
            <a:ext cx="6013307" cy="2998636"/>
          </a:xfrm>
          <a:prstGeom prst="rect">
            <a:avLst/>
          </a:prstGeom>
        </p:spPr>
      </p:pic>
      <p:sp>
        <p:nvSpPr>
          <p:cNvPr id="27" name="Content Placeholder 26"/>
          <p:cNvSpPr>
            <a:spLocks noGrp="1"/>
          </p:cNvSpPr>
          <p:nvPr>
            <p:ph sz="quarter" idx="10" hasCustomPrompt="1"/>
          </p:nvPr>
        </p:nvSpPr>
        <p:spPr>
          <a:xfrm>
            <a:off x="873352" y="1210700"/>
            <a:ext cx="8233035" cy="1590799"/>
          </a:xfrm>
        </p:spPr>
        <p:txBody>
          <a:bodyPr>
            <a:noAutofit/>
          </a:bodyPr>
          <a:lstStyle>
            <a:lvl1pPr marL="0" indent="0">
              <a:buNone/>
              <a:defRPr sz="5000" baseline="0">
                <a:solidFill>
                  <a:schemeClr val="bg1"/>
                </a:solidFill>
                <a:latin typeface="Calibri" charset="0"/>
                <a:ea typeface="Calibri" charset="0"/>
                <a:cs typeface="Calibri" charset="0"/>
              </a:defRPr>
            </a:lvl1pPr>
            <a:lvl2pPr marL="457200" indent="0">
              <a:buNone/>
              <a:defRPr sz="5000">
                <a:solidFill>
                  <a:schemeClr val="bg1"/>
                </a:solidFill>
              </a:defRPr>
            </a:lvl2pPr>
            <a:lvl3pPr marL="914400" indent="0">
              <a:buNone/>
              <a:defRPr sz="5000">
                <a:solidFill>
                  <a:schemeClr val="bg1"/>
                </a:solidFill>
              </a:defRPr>
            </a:lvl3pPr>
            <a:lvl4pPr marL="1371600" indent="0">
              <a:buNone/>
              <a:defRPr sz="5000">
                <a:solidFill>
                  <a:schemeClr val="bg1"/>
                </a:solidFill>
              </a:defRPr>
            </a:lvl4pPr>
            <a:lvl5pPr marL="1828800" indent="0">
              <a:buNone/>
              <a:defRPr sz="5000">
                <a:solidFill>
                  <a:schemeClr val="bg1"/>
                </a:solidFill>
              </a:defRPr>
            </a:lvl5pPr>
          </a:lstStyle>
          <a:p>
            <a:pPr lvl="0"/>
            <a:r>
              <a:rPr lang="en-US"/>
              <a:t>This is the title of your presentation</a:t>
            </a:r>
          </a:p>
        </p:txBody>
      </p:sp>
      <p:sp>
        <p:nvSpPr>
          <p:cNvPr id="29" name="Content Placeholder 26"/>
          <p:cNvSpPr>
            <a:spLocks noGrp="1"/>
          </p:cNvSpPr>
          <p:nvPr>
            <p:ph sz="quarter" idx="11" hasCustomPrompt="1"/>
          </p:nvPr>
        </p:nvSpPr>
        <p:spPr>
          <a:xfrm>
            <a:off x="873352" y="2921644"/>
            <a:ext cx="8233035" cy="517118"/>
          </a:xfrm>
        </p:spPr>
        <p:txBody>
          <a:bodyPr>
            <a:noAutofit/>
          </a:bodyPr>
          <a:lstStyle>
            <a:lvl1pPr marL="0" indent="0">
              <a:buNone/>
              <a:defRPr lang="en-US" sz="2500" kern="1200" dirty="0">
                <a:solidFill>
                  <a:schemeClr val="bg1"/>
                </a:solidFill>
                <a:latin typeface="Calibri" charset="0"/>
                <a:ea typeface="Calibri" charset="0"/>
                <a:cs typeface="Calibri" charset="0"/>
              </a:defRPr>
            </a:lvl1pPr>
            <a:lvl2pPr marL="457200" indent="0">
              <a:buNone/>
              <a:defRPr sz="5000">
                <a:solidFill>
                  <a:schemeClr val="bg1"/>
                </a:solidFill>
              </a:defRPr>
            </a:lvl2pPr>
            <a:lvl3pPr marL="914400" indent="0">
              <a:buNone/>
              <a:defRPr sz="5000">
                <a:solidFill>
                  <a:schemeClr val="bg1"/>
                </a:solidFill>
              </a:defRPr>
            </a:lvl3pPr>
            <a:lvl4pPr marL="1371600" indent="0">
              <a:buNone/>
              <a:defRPr sz="5000">
                <a:solidFill>
                  <a:schemeClr val="bg1"/>
                </a:solidFill>
              </a:defRPr>
            </a:lvl4pPr>
            <a:lvl5pPr marL="1828800" indent="0">
              <a:buNone/>
              <a:defRPr sz="5000">
                <a:solidFill>
                  <a:schemeClr val="bg1"/>
                </a:solidFill>
              </a:defRPr>
            </a:lvl5pPr>
          </a:lstStyle>
          <a:p>
            <a:pPr lvl="0"/>
            <a:r>
              <a:rPr lang="en-US"/>
              <a:t>This is the subtitle</a:t>
            </a:r>
          </a:p>
        </p:txBody>
      </p:sp>
      <p:sp>
        <p:nvSpPr>
          <p:cNvPr id="30" name="Text Placeholder 15"/>
          <p:cNvSpPr>
            <a:spLocks noGrp="1"/>
          </p:cNvSpPr>
          <p:nvPr>
            <p:ph type="body" sz="quarter" idx="12" hasCustomPrompt="1"/>
          </p:nvPr>
        </p:nvSpPr>
        <p:spPr>
          <a:xfrm>
            <a:off x="9543559" y="5817544"/>
            <a:ext cx="2840038" cy="288858"/>
          </a:xfrm>
        </p:spPr>
        <p:txBody>
          <a:bodyPr lIns="0">
            <a:normAutofit/>
          </a:bodyPr>
          <a:lstStyle>
            <a:lvl1pPr marL="0" indent="0">
              <a:buNone/>
              <a:defRPr lang="en-US" sz="1500" kern="1200" baseline="0" dirty="0" smtClean="0">
                <a:solidFill>
                  <a:srgbClr val="00205B"/>
                </a:solidFill>
                <a:latin typeface="Calibri" charset="0"/>
                <a:ea typeface="Calibri" charset="0"/>
                <a:cs typeface="Calibri" charset="0"/>
              </a:defRPr>
            </a:lvl1pPr>
          </a:lstStyle>
          <a:p>
            <a:pPr lvl="0"/>
            <a:r>
              <a:rPr lang="en-US"/>
              <a:t>Presenter name</a:t>
            </a:r>
          </a:p>
        </p:txBody>
      </p:sp>
      <p:sp>
        <p:nvSpPr>
          <p:cNvPr id="31" name="Text Placeholder 15"/>
          <p:cNvSpPr>
            <a:spLocks noGrp="1"/>
          </p:cNvSpPr>
          <p:nvPr>
            <p:ph type="body" sz="quarter" idx="13" hasCustomPrompt="1"/>
          </p:nvPr>
        </p:nvSpPr>
        <p:spPr>
          <a:xfrm>
            <a:off x="9543559" y="6211171"/>
            <a:ext cx="2840038" cy="288858"/>
          </a:xfrm>
        </p:spPr>
        <p:txBody>
          <a:bodyPr lIns="0">
            <a:normAutofit/>
          </a:bodyPr>
          <a:lstStyle>
            <a:lvl1pPr marL="0" indent="0">
              <a:buNone/>
              <a:defRPr lang="en-US" sz="1500" kern="1200" baseline="0" dirty="0" smtClean="0">
                <a:solidFill>
                  <a:srgbClr val="00205B"/>
                </a:solidFill>
                <a:latin typeface="Calibri" charset="0"/>
                <a:ea typeface="Calibri" charset="0"/>
                <a:cs typeface="Calibri" charset="0"/>
              </a:defRPr>
            </a:lvl1pPr>
          </a:lstStyle>
          <a:p>
            <a:pPr lvl="0"/>
            <a:r>
              <a:rPr lang="en-US"/>
              <a:t>Day Month Year</a:t>
            </a:r>
          </a:p>
        </p:txBody>
      </p:sp>
    </p:spTree>
    <p:extLst>
      <p:ext uri="{BB962C8B-B14F-4D97-AF65-F5344CB8AC3E}">
        <p14:creationId xmlns:p14="http://schemas.microsoft.com/office/powerpoint/2010/main" val="412665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3" name="Rectangle 22"/>
          <p:cNvSpPr/>
          <p:nvPr userDrawn="1"/>
        </p:nvSpPr>
        <p:spPr>
          <a:xfrm>
            <a:off x="0" y="1"/>
            <a:ext cx="12192000" cy="53641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5B"/>
              </a:solidFill>
            </a:endParaRPr>
          </a:p>
        </p:txBody>
      </p:sp>
      <p:cxnSp>
        <p:nvCxnSpPr>
          <p:cNvPr id="24" name="Straight Connector 23"/>
          <p:cNvCxnSpPr/>
          <p:nvPr userDrawn="1"/>
        </p:nvCxnSpPr>
        <p:spPr>
          <a:xfrm>
            <a:off x="0" y="5379496"/>
            <a:ext cx="12192000" cy="5193"/>
          </a:xfrm>
          <a:prstGeom prst="line">
            <a:avLst/>
          </a:prstGeom>
          <a:ln w="50800">
            <a:solidFill>
              <a:srgbClr val="BF0D3E"/>
            </a:solidFill>
          </a:ln>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0" y="5673377"/>
            <a:ext cx="12191999" cy="1194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73352" y="5687674"/>
            <a:ext cx="2187317" cy="954685"/>
          </a:xfrm>
          <a:prstGeom prst="rect">
            <a:avLst/>
          </a:prstGeom>
        </p:spPr>
      </p:pic>
      <p:sp>
        <p:nvSpPr>
          <p:cNvPr id="20" name="TextBox 19"/>
          <p:cNvSpPr txBox="1"/>
          <p:nvPr userDrawn="1"/>
        </p:nvSpPr>
        <p:spPr>
          <a:xfrm>
            <a:off x="5085962" y="5979126"/>
            <a:ext cx="2540372" cy="477054"/>
          </a:xfrm>
          <a:prstGeom prst="rect">
            <a:avLst/>
          </a:prstGeom>
          <a:noFill/>
        </p:spPr>
        <p:txBody>
          <a:bodyPr wrap="square" rtlCol="0">
            <a:spAutoFit/>
          </a:bodyPr>
          <a:lstStyle/>
          <a:p>
            <a:r>
              <a:rPr lang="en-US" sz="2500" err="1">
                <a:solidFill>
                  <a:srgbClr val="00205B"/>
                </a:solidFill>
                <a:latin typeface="Calibri" charset="0"/>
                <a:ea typeface="Calibri" charset="0"/>
                <a:cs typeface="Calibri" charset="0"/>
              </a:rPr>
              <a:t>amchameu.eu</a:t>
            </a:r>
            <a:endParaRPr lang="en-US" sz="2500">
              <a:solidFill>
                <a:srgbClr val="00205B"/>
              </a:solidFill>
              <a:latin typeface="Calibri" charset="0"/>
              <a:ea typeface="Calibri" charset="0"/>
              <a:cs typeface="Calibri" charset="0"/>
            </a:endParaRPr>
          </a:p>
        </p:txBody>
      </p:sp>
      <p:cxnSp>
        <p:nvCxnSpPr>
          <p:cNvPr id="21" name="Straight Connector 20"/>
          <p:cNvCxnSpPr/>
          <p:nvPr userDrawn="1"/>
        </p:nvCxnSpPr>
        <p:spPr>
          <a:xfrm>
            <a:off x="9374589" y="5817544"/>
            <a:ext cx="0" cy="1243214"/>
          </a:xfrm>
          <a:prstGeom prst="line">
            <a:avLst/>
          </a:prstGeom>
          <a:ln w="12700">
            <a:solidFill>
              <a:srgbClr val="BF0D3E"/>
            </a:solidFill>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userDrawn="1"/>
        </p:nvPicPr>
        <p:blipFill>
          <a:blip r:embed="rId3">
            <a:alphaModFix amt="15000"/>
            <a:extLst>
              <a:ext uri="{28A0092B-C50C-407E-A947-70E740481C1C}">
                <a14:useLocalDpi xmlns:a14="http://schemas.microsoft.com/office/drawing/2010/main" val="0"/>
              </a:ext>
            </a:extLst>
          </a:blip>
          <a:stretch>
            <a:fillRect/>
          </a:stretch>
        </p:blipFill>
        <p:spPr>
          <a:xfrm>
            <a:off x="6587915" y="2303771"/>
            <a:ext cx="6013307" cy="2998636"/>
          </a:xfrm>
          <a:prstGeom prst="rect">
            <a:avLst/>
          </a:prstGeom>
        </p:spPr>
      </p:pic>
      <p:sp>
        <p:nvSpPr>
          <p:cNvPr id="27" name="Content Placeholder 26"/>
          <p:cNvSpPr>
            <a:spLocks noGrp="1"/>
          </p:cNvSpPr>
          <p:nvPr>
            <p:ph sz="quarter" idx="10" hasCustomPrompt="1"/>
          </p:nvPr>
        </p:nvSpPr>
        <p:spPr>
          <a:xfrm>
            <a:off x="873352" y="1210700"/>
            <a:ext cx="8233035" cy="1590799"/>
          </a:xfrm>
        </p:spPr>
        <p:txBody>
          <a:bodyPr>
            <a:noAutofit/>
          </a:bodyPr>
          <a:lstStyle>
            <a:lvl1pPr marL="0" indent="0">
              <a:buNone/>
              <a:defRPr sz="5000" baseline="0">
                <a:solidFill>
                  <a:schemeClr val="bg1"/>
                </a:solidFill>
                <a:latin typeface="Calibri" charset="0"/>
                <a:ea typeface="Calibri" charset="0"/>
                <a:cs typeface="Calibri" charset="0"/>
              </a:defRPr>
            </a:lvl1pPr>
            <a:lvl2pPr marL="457200" indent="0">
              <a:buNone/>
              <a:defRPr sz="5000">
                <a:solidFill>
                  <a:schemeClr val="bg1"/>
                </a:solidFill>
              </a:defRPr>
            </a:lvl2pPr>
            <a:lvl3pPr marL="914400" indent="0">
              <a:buNone/>
              <a:defRPr sz="5000">
                <a:solidFill>
                  <a:schemeClr val="bg1"/>
                </a:solidFill>
              </a:defRPr>
            </a:lvl3pPr>
            <a:lvl4pPr marL="1371600" indent="0">
              <a:buNone/>
              <a:defRPr sz="5000">
                <a:solidFill>
                  <a:schemeClr val="bg1"/>
                </a:solidFill>
              </a:defRPr>
            </a:lvl4pPr>
            <a:lvl5pPr marL="1828800" indent="0">
              <a:buNone/>
              <a:defRPr sz="5000">
                <a:solidFill>
                  <a:schemeClr val="bg1"/>
                </a:solidFill>
              </a:defRPr>
            </a:lvl5pPr>
          </a:lstStyle>
          <a:p>
            <a:pPr lvl="0"/>
            <a:r>
              <a:rPr lang="en-US"/>
              <a:t>This is the title of your presentation</a:t>
            </a:r>
          </a:p>
        </p:txBody>
      </p:sp>
      <p:sp>
        <p:nvSpPr>
          <p:cNvPr id="29" name="Content Placeholder 26"/>
          <p:cNvSpPr>
            <a:spLocks noGrp="1"/>
          </p:cNvSpPr>
          <p:nvPr>
            <p:ph sz="quarter" idx="11" hasCustomPrompt="1"/>
          </p:nvPr>
        </p:nvSpPr>
        <p:spPr>
          <a:xfrm>
            <a:off x="873352" y="2921644"/>
            <a:ext cx="8233035" cy="517118"/>
          </a:xfrm>
        </p:spPr>
        <p:txBody>
          <a:bodyPr>
            <a:noAutofit/>
          </a:bodyPr>
          <a:lstStyle>
            <a:lvl1pPr marL="0" indent="0">
              <a:buNone/>
              <a:defRPr lang="en-US" sz="2500" kern="1200" dirty="0">
                <a:solidFill>
                  <a:schemeClr val="bg1"/>
                </a:solidFill>
                <a:latin typeface="Calibri" charset="0"/>
                <a:ea typeface="Calibri" charset="0"/>
                <a:cs typeface="Calibri" charset="0"/>
              </a:defRPr>
            </a:lvl1pPr>
            <a:lvl2pPr marL="457200" indent="0">
              <a:buNone/>
              <a:defRPr sz="5000">
                <a:solidFill>
                  <a:schemeClr val="bg1"/>
                </a:solidFill>
              </a:defRPr>
            </a:lvl2pPr>
            <a:lvl3pPr marL="914400" indent="0">
              <a:buNone/>
              <a:defRPr sz="5000">
                <a:solidFill>
                  <a:schemeClr val="bg1"/>
                </a:solidFill>
              </a:defRPr>
            </a:lvl3pPr>
            <a:lvl4pPr marL="1371600" indent="0">
              <a:buNone/>
              <a:defRPr sz="5000">
                <a:solidFill>
                  <a:schemeClr val="bg1"/>
                </a:solidFill>
              </a:defRPr>
            </a:lvl4pPr>
            <a:lvl5pPr marL="1828800" indent="0">
              <a:buNone/>
              <a:defRPr sz="5000">
                <a:solidFill>
                  <a:schemeClr val="bg1"/>
                </a:solidFill>
              </a:defRPr>
            </a:lvl5pPr>
          </a:lstStyle>
          <a:p>
            <a:pPr lvl="0"/>
            <a:r>
              <a:rPr lang="en-US"/>
              <a:t>This is the subtitle</a:t>
            </a:r>
          </a:p>
        </p:txBody>
      </p:sp>
      <p:sp>
        <p:nvSpPr>
          <p:cNvPr id="30" name="Text Placeholder 15"/>
          <p:cNvSpPr>
            <a:spLocks noGrp="1"/>
          </p:cNvSpPr>
          <p:nvPr>
            <p:ph type="body" sz="quarter" idx="12" hasCustomPrompt="1"/>
          </p:nvPr>
        </p:nvSpPr>
        <p:spPr>
          <a:xfrm>
            <a:off x="9543559" y="5817544"/>
            <a:ext cx="2840038" cy="288858"/>
          </a:xfrm>
        </p:spPr>
        <p:txBody>
          <a:bodyPr lIns="0">
            <a:normAutofit/>
          </a:bodyPr>
          <a:lstStyle>
            <a:lvl1pPr marL="0" indent="0">
              <a:buNone/>
              <a:defRPr lang="en-US" sz="1500" kern="1200" baseline="0" dirty="0" smtClean="0">
                <a:solidFill>
                  <a:srgbClr val="00205B"/>
                </a:solidFill>
                <a:latin typeface="Calibri" charset="0"/>
                <a:ea typeface="Calibri" charset="0"/>
                <a:cs typeface="Calibri" charset="0"/>
              </a:defRPr>
            </a:lvl1pPr>
          </a:lstStyle>
          <a:p>
            <a:pPr lvl="0"/>
            <a:r>
              <a:rPr lang="en-US"/>
              <a:t>Presenter name</a:t>
            </a:r>
          </a:p>
        </p:txBody>
      </p:sp>
      <p:sp>
        <p:nvSpPr>
          <p:cNvPr id="31" name="Text Placeholder 15"/>
          <p:cNvSpPr>
            <a:spLocks noGrp="1"/>
          </p:cNvSpPr>
          <p:nvPr>
            <p:ph type="body" sz="quarter" idx="13" hasCustomPrompt="1"/>
          </p:nvPr>
        </p:nvSpPr>
        <p:spPr>
          <a:xfrm>
            <a:off x="9543559" y="6211171"/>
            <a:ext cx="2840038" cy="288858"/>
          </a:xfrm>
        </p:spPr>
        <p:txBody>
          <a:bodyPr lIns="0">
            <a:normAutofit/>
          </a:bodyPr>
          <a:lstStyle>
            <a:lvl1pPr marL="0" indent="0">
              <a:buNone/>
              <a:defRPr lang="en-US" sz="1500" kern="1200" baseline="0" dirty="0" smtClean="0">
                <a:solidFill>
                  <a:srgbClr val="00205B"/>
                </a:solidFill>
                <a:latin typeface="Calibri" charset="0"/>
                <a:ea typeface="Calibri" charset="0"/>
                <a:cs typeface="Calibri" charset="0"/>
              </a:defRPr>
            </a:lvl1pPr>
          </a:lstStyle>
          <a:p>
            <a:pPr lvl="0"/>
            <a:r>
              <a:rPr lang="en-US"/>
              <a:t>Day Month Year</a:t>
            </a:r>
          </a:p>
        </p:txBody>
      </p:sp>
    </p:spTree>
    <p:extLst>
      <p:ext uri="{BB962C8B-B14F-4D97-AF65-F5344CB8AC3E}">
        <p14:creationId xmlns:p14="http://schemas.microsoft.com/office/powerpoint/2010/main" val="31117355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ifi">
    <p:spTree>
      <p:nvGrpSpPr>
        <p:cNvPr id="1" name=""/>
        <p:cNvGrpSpPr/>
        <p:nvPr/>
      </p:nvGrpSpPr>
      <p:grpSpPr>
        <a:xfrm>
          <a:off x="0" y="0"/>
          <a:ext cx="0" cy="0"/>
          <a:chOff x="0" y="0"/>
          <a:chExt cx="0" cy="0"/>
        </a:xfrm>
      </p:grpSpPr>
      <p:sp>
        <p:nvSpPr>
          <p:cNvPr id="3" name="Rectangle 2"/>
          <p:cNvSpPr/>
          <p:nvPr userDrawn="1"/>
        </p:nvSpPr>
        <p:spPr>
          <a:xfrm>
            <a:off x="0" y="0"/>
            <a:ext cx="12192000" cy="568518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5B"/>
              </a:solidFill>
            </a:endParaRPr>
          </a:p>
        </p:txBody>
      </p:sp>
      <p:sp>
        <p:nvSpPr>
          <p:cNvPr id="4" name="TextBox 3"/>
          <p:cNvSpPr txBox="1"/>
          <p:nvPr userDrawn="1"/>
        </p:nvSpPr>
        <p:spPr>
          <a:xfrm>
            <a:off x="3831237" y="1407273"/>
            <a:ext cx="10115923" cy="1323439"/>
          </a:xfrm>
          <a:prstGeom prst="rect">
            <a:avLst/>
          </a:prstGeom>
          <a:noFill/>
        </p:spPr>
        <p:txBody>
          <a:bodyPr wrap="square" rtlCol="0">
            <a:spAutoFit/>
          </a:bodyPr>
          <a:lstStyle/>
          <a:p>
            <a:r>
              <a:rPr lang="en-US" sz="4000">
                <a:solidFill>
                  <a:schemeClr val="bg1"/>
                </a:solidFill>
                <a:latin typeface="Calibri" charset="0"/>
                <a:ea typeface="Calibri" charset="0"/>
                <a:cs typeface="Calibri" charset="0"/>
              </a:rPr>
              <a:t>Network: </a:t>
            </a:r>
            <a:r>
              <a:rPr lang="en-US" sz="4000" err="1">
                <a:solidFill>
                  <a:schemeClr val="bg1"/>
                </a:solidFill>
                <a:latin typeface="Calibri" charset="0"/>
                <a:ea typeface="Calibri" charset="0"/>
                <a:cs typeface="Calibri" charset="0"/>
              </a:rPr>
              <a:t>AmChamEU</a:t>
            </a:r>
            <a:r>
              <a:rPr lang="en-US" sz="4000">
                <a:solidFill>
                  <a:schemeClr val="bg1"/>
                </a:solidFill>
                <a:latin typeface="Calibri" charset="0"/>
                <a:ea typeface="Calibri" charset="0"/>
                <a:cs typeface="Calibri" charset="0"/>
              </a:rPr>
              <a:t> Guest</a:t>
            </a:r>
          </a:p>
          <a:p>
            <a:r>
              <a:rPr lang="en-US" sz="4000">
                <a:solidFill>
                  <a:schemeClr val="bg1"/>
                </a:solidFill>
                <a:latin typeface="Calibri" charset="0"/>
                <a:ea typeface="Calibri" charset="0"/>
                <a:cs typeface="Calibri" charset="0"/>
              </a:rPr>
              <a:t>Password: </a:t>
            </a:r>
            <a:r>
              <a:rPr lang="en-US" sz="4000" err="1">
                <a:solidFill>
                  <a:schemeClr val="bg1"/>
                </a:solidFill>
                <a:latin typeface="Calibri" charset="0"/>
                <a:ea typeface="Calibri" charset="0"/>
                <a:cs typeface="Calibri" charset="0"/>
              </a:rPr>
              <a:t>Welcome@AEU</a:t>
            </a:r>
            <a:endParaRPr lang="en-US" sz="4000">
              <a:solidFill>
                <a:schemeClr val="bg1"/>
              </a:solidFill>
              <a:latin typeface="Calibri" charset="0"/>
              <a:ea typeface="Calibri" charset="0"/>
              <a:cs typeface="Calibri" charset="0"/>
            </a:endParaRPr>
          </a:p>
        </p:txBody>
      </p:sp>
      <p:sp>
        <p:nvSpPr>
          <p:cNvPr id="5" name="TextBox 4"/>
          <p:cNvSpPr txBox="1"/>
          <p:nvPr userDrawn="1"/>
        </p:nvSpPr>
        <p:spPr>
          <a:xfrm>
            <a:off x="3831237" y="3945698"/>
            <a:ext cx="6990488" cy="707886"/>
          </a:xfrm>
          <a:prstGeom prst="rect">
            <a:avLst/>
          </a:prstGeom>
          <a:noFill/>
        </p:spPr>
        <p:txBody>
          <a:bodyPr wrap="square" rtlCol="0">
            <a:spAutoFit/>
          </a:bodyPr>
          <a:lstStyle/>
          <a:p>
            <a:r>
              <a:rPr lang="en-US" sz="4000">
                <a:solidFill>
                  <a:srgbClr val="FFC845"/>
                </a:solidFill>
                <a:latin typeface="Calibri" charset="0"/>
                <a:ea typeface="Calibri" charset="0"/>
                <a:cs typeface="Calibri" charset="0"/>
              </a:rPr>
              <a:t>Join the conversation:</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1030" y="1214987"/>
            <a:ext cx="2124289" cy="1515725"/>
          </a:xfrm>
          <a:prstGeom prst="rect">
            <a:avLst/>
          </a:prstGeom>
        </p:spPr>
      </p:pic>
      <p:sp>
        <p:nvSpPr>
          <p:cNvPr id="7" name="Subtitle 2"/>
          <p:cNvSpPr>
            <a:spLocks noGrp="1"/>
          </p:cNvSpPr>
          <p:nvPr>
            <p:ph type="subTitle" idx="1" hasCustomPrompt="1"/>
          </p:nvPr>
        </p:nvSpPr>
        <p:spPr>
          <a:xfrm>
            <a:off x="3831237" y="4653584"/>
            <a:ext cx="5560042" cy="494460"/>
          </a:xfrm>
        </p:spPr>
        <p:txBody>
          <a:bodyPr>
            <a:noAutofit/>
          </a:bodyPr>
          <a:lstStyle>
            <a:lvl1pPr marL="0" indent="0" algn="l">
              <a:buNone/>
              <a:defRPr sz="4000" baseline="0">
                <a:solidFill>
                  <a:schemeClr val="bg1"/>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your hashtag</a:t>
            </a:r>
          </a:p>
        </p:txBody>
      </p:sp>
    </p:spTree>
    <p:extLst>
      <p:ext uri="{BB962C8B-B14F-4D97-AF65-F5344CB8AC3E}">
        <p14:creationId xmlns:p14="http://schemas.microsoft.com/office/powerpoint/2010/main" val="1532554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3" name="Rectangle 2"/>
          <p:cNvSpPr/>
          <p:nvPr userDrawn="1"/>
        </p:nvSpPr>
        <p:spPr>
          <a:xfrm>
            <a:off x="0" y="0"/>
            <a:ext cx="12192000" cy="5685183"/>
          </a:xfrm>
          <a:prstGeom prst="rect">
            <a:avLst/>
          </a:prstGeom>
          <a:solidFill>
            <a:srgbClr val="B3A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5B"/>
              </a:solidFill>
            </a:endParaRPr>
          </a:p>
        </p:txBody>
      </p:sp>
      <p:pic>
        <p:nvPicPr>
          <p:cNvPr id="5" name="Picture 4"/>
          <p:cNvPicPr>
            <a:picLocks noChangeAspect="1"/>
          </p:cNvPicPr>
          <p:nvPr userDrawn="1"/>
        </p:nvPicPr>
        <p:blipFill>
          <a:blip r:embed="rId2">
            <a:alphaModFix amt="15000"/>
            <a:extLst>
              <a:ext uri="{28A0092B-C50C-407E-A947-70E740481C1C}">
                <a14:useLocalDpi xmlns:a14="http://schemas.microsoft.com/office/drawing/2010/main" val="0"/>
              </a:ext>
            </a:extLst>
          </a:blip>
          <a:stretch>
            <a:fillRect/>
          </a:stretch>
        </p:blipFill>
        <p:spPr>
          <a:xfrm>
            <a:off x="6587915" y="2624554"/>
            <a:ext cx="6013307" cy="2998636"/>
          </a:xfrm>
          <a:prstGeom prst="rect">
            <a:avLst/>
          </a:prstGeom>
        </p:spPr>
      </p:pic>
      <p:sp>
        <p:nvSpPr>
          <p:cNvPr id="7" name="Title 1"/>
          <p:cNvSpPr>
            <a:spLocks noGrp="1"/>
          </p:cNvSpPr>
          <p:nvPr>
            <p:ph type="ctrTitle" hasCustomPrompt="1"/>
          </p:nvPr>
        </p:nvSpPr>
        <p:spPr>
          <a:xfrm>
            <a:off x="931646" y="988183"/>
            <a:ext cx="7772400" cy="421102"/>
          </a:xfrm>
        </p:spPr>
        <p:txBody>
          <a:bodyPr anchor="b">
            <a:normAutofit/>
          </a:bodyPr>
          <a:lstStyle>
            <a:lvl1pPr algn="l">
              <a:defRPr sz="2000">
                <a:solidFill>
                  <a:schemeClr val="bg1"/>
                </a:solidFill>
                <a:latin typeface="Calibri" charset="0"/>
                <a:ea typeface="Calibri" charset="0"/>
                <a:cs typeface="Calibri" charset="0"/>
              </a:defRPr>
            </a:lvl1pPr>
          </a:lstStyle>
          <a:p>
            <a:r>
              <a:rPr lang="en-US"/>
              <a:t>This is the title of your presentation</a:t>
            </a:r>
          </a:p>
        </p:txBody>
      </p:sp>
      <p:sp>
        <p:nvSpPr>
          <p:cNvPr id="8" name="Subtitle 2"/>
          <p:cNvSpPr>
            <a:spLocks noGrp="1"/>
          </p:cNvSpPr>
          <p:nvPr>
            <p:ph type="subTitle" idx="1" hasCustomPrompt="1"/>
          </p:nvPr>
        </p:nvSpPr>
        <p:spPr>
          <a:xfrm>
            <a:off x="931646" y="1697441"/>
            <a:ext cx="6858000" cy="1655762"/>
          </a:xfrm>
        </p:spPr>
        <p:txBody>
          <a:bodyPr>
            <a:normAutofit/>
          </a:bodyPr>
          <a:lstStyle>
            <a:lvl1pPr marL="0" indent="0" algn="l">
              <a:buNone/>
              <a:defRPr sz="4000">
                <a:solidFill>
                  <a:schemeClr val="accent1"/>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section style</a:t>
            </a:r>
          </a:p>
        </p:txBody>
      </p:sp>
    </p:spTree>
    <p:extLst>
      <p:ext uri="{BB962C8B-B14F-4D97-AF65-F5344CB8AC3E}">
        <p14:creationId xmlns:p14="http://schemas.microsoft.com/office/powerpoint/2010/main" val="11086481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4336565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65067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ighlighted figure">
    <p:spTree>
      <p:nvGrpSpPr>
        <p:cNvPr id="1" name=""/>
        <p:cNvGrpSpPr/>
        <p:nvPr/>
      </p:nvGrpSpPr>
      <p:grpSpPr>
        <a:xfrm>
          <a:off x="0" y="0"/>
          <a:ext cx="0" cy="0"/>
          <a:chOff x="0" y="0"/>
          <a:chExt cx="0" cy="0"/>
        </a:xfrm>
      </p:grpSpPr>
      <p:sp>
        <p:nvSpPr>
          <p:cNvPr id="3" name="Rectangle 2"/>
          <p:cNvSpPr/>
          <p:nvPr userDrawn="1"/>
        </p:nvSpPr>
        <p:spPr>
          <a:xfrm>
            <a:off x="0" y="0"/>
            <a:ext cx="12192000" cy="5685183"/>
          </a:xfrm>
          <a:prstGeom prst="rect">
            <a:avLst/>
          </a:prstGeom>
          <a:solidFill>
            <a:srgbClr val="00B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5B"/>
              </a:solidFill>
            </a:endParaRPr>
          </a:p>
        </p:txBody>
      </p:sp>
      <p:sp>
        <p:nvSpPr>
          <p:cNvPr id="4" name="Text Placeholder 10"/>
          <p:cNvSpPr>
            <a:spLocks noGrp="1"/>
          </p:cNvSpPr>
          <p:nvPr>
            <p:ph type="body" sz="quarter" idx="10" hasCustomPrompt="1"/>
          </p:nvPr>
        </p:nvSpPr>
        <p:spPr>
          <a:xfrm>
            <a:off x="817694" y="1177522"/>
            <a:ext cx="10294591" cy="1092200"/>
          </a:xfrm>
        </p:spPr>
        <p:txBody>
          <a:bodyPr>
            <a:noAutofit/>
          </a:bodyPr>
          <a:lstStyle>
            <a:lvl1pPr marL="0" indent="0">
              <a:buNone/>
              <a:defRPr sz="10000">
                <a:solidFill>
                  <a:schemeClr val="bg1"/>
                </a:solidFill>
              </a:defRPr>
            </a:lvl1pPr>
          </a:lstStyle>
          <a:p>
            <a:pPr lvl="0"/>
            <a:r>
              <a:rPr lang="en-US" sz="10000"/>
              <a:t>Figure here</a:t>
            </a:r>
            <a:endParaRPr lang="en-US"/>
          </a:p>
        </p:txBody>
      </p:sp>
      <p:sp>
        <p:nvSpPr>
          <p:cNvPr id="5" name="Text Placeholder 12"/>
          <p:cNvSpPr>
            <a:spLocks noGrp="1"/>
          </p:cNvSpPr>
          <p:nvPr>
            <p:ph type="body" sz="quarter" idx="11" hasCustomPrompt="1"/>
          </p:nvPr>
        </p:nvSpPr>
        <p:spPr>
          <a:xfrm>
            <a:off x="817562" y="2779684"/>
            <a:ext cx="10294723" cy="798512"/>
          </a:xfrm>
        </p:spPr>
        <p:txBody>
          <a:bodyPr>
            <a:noAutofit/>
          </a:bodyPr>
          <a:lstStyle>
            <a:lvl1pPr marL="0" indent="0">
              <a:buNone/>
              <a:defRPr sz="3500" baseline="0">
                <a:solidFill>
                  <a:schemeClr val="bg1"/>
                </a:solidFill>
              </a:defRPr>
            </a:lvl1pPr>
            <a:lvl2pPr marL="342900" indent="0">
              <a:buNone/>
              <a:defRPr sz="3500">
                <a:solidFill>
                  <a:schemeClr val="bg1"/>
                </a:solidFill>
              </a:defRPr>
            </a:lvl2pPr>
            <a:lvl3pPr marL="685800" indent="0">
              <a:buNone/>
              <a:defRPr sz="3500">
                <a:solidFill>
                  <a:schemeClr val="bg1"/>
                </a:solidFill>
              </a:defRPr>
            </a:lvl3pPr>
            <a:lvl4pPr marL="1028700" indent="0">
              <a:buNone/>
              <a:defRPr sz="3500">
                <a:solidFill>
                  <a:schemeClr val="bg1"/>
                </a:solidFill>
              </a:defRPr>
            </a:lvl4pPr>
            <a:lvl5pPr marL="1371600" indent="0">
              <a:buNone/>
              <a:defRPr sz="3500">
                <a:solidFill>
                  <a:schemeClr val="bg1"/>
                </a:solidFill>
              </a:defRPr>
            </a:lvl5pPr>
          </a:lstStyle>
          <a:p>
            <a:pPr lvl="0"/>
            <a:r>
              <a:rPr lang="en-US"/>
              <a:t>Figure descriptor goes here</a:t>
            </a:r>
          </a:p>
        </p:txBody>
      </p:sp>
    </p:spTree>
    <p:extLst>
      <p:ext uri="{BB962C8B-B14F-4D97-AF65-F5344CB8AC3E}">
        <p14:creationId xmlns:p14="http://schemas.microsoft.com/office/powerpoint/2010/main" val="19602889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Rectangle 2"/>
          <p:cNvSpPr/>
          <p:nvPr userDrawn="1"/>
        </p:nvSpPr>
        <p:spPr>
          <a:xfrm>
            <a:off x="0" y="0"/>
            <a:ext cx="12192000" cy="5685183"/>
          </a:xfrm>
          <a:prstGeom prst="rect">
            <a:avLst/>
          </a:prstGeom>
          <a:solidFill>
            <a:srgbClr val="00B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5B"/>
              </a:solidFill>
            </a:endParaRPr>
          </a:p>
        </p:txBody>
      </p:sp>
      <p:sp>
        <p:nvSpPr>
          <p:cNvPr id="4" name="Text Placeholder 4"/>
          <p:cNvSpPr>
            <a:spLocks noGrp="1"/>
          </p:cNvSpPr>
          <p:nvPr>
            <p:ph type="body" sz="quarter" idx="10" hasCustomPrompt="1"/>
          </p:nvPr>
        </p:nvSpPr>
        <p:spPr>
          <a:xfrm>
            <a:off x="758825" y="1960534"/>
            <a:ext cx="5370755" cy="3254403"/>
          </a:xfrm>
        </p:spPr>
        <p:txBody>
          <a:bodyPr>
            <a:noAutofit/>
          </a:bodyPr>
          <a:lstStyle>
            <a:lvl1pPr marL="0" indent="0">
              <a:buNone/>
              <a:defRPr sz="4500" baseline="0">
                <a:solidFill>
                  <a:schemeClr val="bg1"/>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en-US"/>
              <a:t>“This is a quote from a relevant person for your presentation put your text here” </a:t>
            </a:r>
          </a:p>
        </p:txBody>
      </p:sp>
      <p:sp>
        <p:nvSpPr>
          <p:cNvPr id="5" name="Text Placeholder 6"/>
          <p:cNvSpPr>
            <a:spLocks noGrp="1"/>
          </p:cNvSpPr>
          <p:nvPr>
            <p:ph type="body" sz="quarter" idx="11" hasCustomPrompt="1"/>
          </p:nvPr>
        </p:nvSpPr>
        <p:spPr>
          <a:xfrm>
            <a:off x="7245001" y="4060367"/>
            <a:ext cx="3293846" cy="387647"/>
          </a:xfrm>
        </p:spPr>
        <p:txBody>
          <a:bodyPr>
            <a:noAutofit/>
          </a:bodyPr>
          <a:lstStyle>
            <a:lvl1pPr marL="0" indent="0">
              <a:buNone/>
              <a:defRPr sz="2500" baseline="0"/>
            </a:lvl1pPr>
            <a:lvl2pPr marL="342900" indent="0">
              <a:buNone/>
              <a:defRPr/>
            </a:lvl2pPr>
            <a:lvl3pPr marL="685800" indent="0">
              <a:buNone/>
              <a:defRPr/>
            </a:lvl3pPr>
            <a:lvl4pPr marL="1028700" indent="0">
              <a:buNone/>
              <a:defRPr/>
            </a:lvl4pPr>
            <a:lvl5pPr marL="1371600" indent="0">
              <a:buNone/>
              <a:defRPr/>
            </a:lvl5pPr>
          </a:lstStyle>
          <a:p>
            <a:pPr lvl="0"/>
            <a:r>
              <a:rPr lang="en-US"/>
              <a:t>Name Surname</a:t>
            </a:r>
          </a:p>
        </p:txBody>
      </p:sp>
      <p:sp>
        <p:nvSpPr>
          <p:cNvPr id="6" name="Text Placeholder 6"/>
          <p:cNvSpPr>
            <a:spLocks noGrp="1"/>
          </p:cNvSpPr>
          <p:nvPr>
            <p:ph type="body" sz="quarter" idx="12" hasCustomPrompt="1"/>
          </p:nvPr>
        </p:nvSpPr>
        <p:spPr>
          <a:xfrm>
            <a:off x="7245001" y="4448014"/>
            <a:ext cx="3293846" cy="387647"/>
          </a:xfrm>
        </p:spPr>
        <p:txBody>
          <a:bodyPr>
            <a:noAutofit/>
          </a:bodyPr>
          <a:lstStyle>
            <a:lvl1pPr marL="0" indent="0">
              <a:buNone/>
              <a:defRPr sz="2500" baseline="0"/>
            </a:lvl1pPr>
            <a:lvl2pPr marL="342900" indent="0">
              <a:buNone/>
              <a:defRPr/>
            </a:lvl2pPr>
            <a:lvl3pPr marL="685800" indent="0">
              <a:buNone/>
              <a:defRPr/>
            </a:lvl3pPr>
            <a:lvl4pPr marL="1028700" indent="0">
              <a:buNone/>
              <a:defRPr/>
            </a:lvl4pPr>
            <a:lvl5pPr marL="1371600" indent="0">
              <a:buNone/>
              <a:defRPr/>
            </a:lvl5pPr>
          </a:lstStyle>
          <a:p>
            <a:pPr lvl="0"/>
            <a:r>
              <a:rPr lang="en-US"/>
              <a:t>Job title</a:t>
            </a:r>
          </a:p>
        </p:txBody>
      </p:sp>
      <p:sp>
        <p:nvSpPr>
          <p:cNvPr id="7" name="Text Placeholder 6"/>
          <p:cNvSpPr>
            <a:spLocks noGrp="1"/>
          </p:cNvSpPr>
          <p:nvPr>
            <p:ph type="body" sz="quarter" idx="13" hasCustomPrompt="1"/>
          </p:nvPr>
        </p:nvSpPr>
        <p:spPr>
          <a:xfrm>
            <a:off x="7245001" y="4827290"/>
            <a:ext cx="3293846" cy="387647"/>
          </a:xfrm>
        </p:spPr>
        <p:txBody>
          <a:bodyPr>
            <a:noAutofit/>
          </a:bodyPr>
          <a:lstStyle>
            <a:lvl1pPr marL="0" indent="0">
              <a:buNone/>
              <a:defRPr sz="2500" baseline="0"/>
            </a:lvl1pPr>
            <a:lvl2pPr marL="342900" indent="0">
              <a:buNone/>
              <a:defRPr/>
            </a:lvl2pPr>
            <a:lvl3pPr marL="685800" indent="0">
              <a:buNone/>
              <a:defRPr/>
            </a:lvl3pPr>
            <a:lvl4pPr marL="1028700" indent="0">
              <a:buNone/>
              <a:defRPr/>
            </a:lvl4pPr>
            <a:lvl5pPr marL="1371600" indent="0">
              <a:buNone/>
              <a:defRPr/>
            </a:lvl5pPr>
          </a:lstStyle>
          <a:p>
            <a:pPr lvl="0"/>
            <a:r>
              <a:rPr lang="en-US"/>
              <a:t>Company name</a:t>
            </a:r>
          </a:p>
        </p:txBody>
      </p:sp>
    </p:spTree>
    <p:extLst>
      <p:ext uri="{BB962C8B-B14F-4D97-AF65-F5344CB8AC3E}">
        <p14:creationId xmlns:p14="http://schemas.microsoft.com/office/powerpoint/2010/main" val="3762114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E9594-F6A7-4CEB-8147-3F480F64533B}"/>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C39D0487-4EF7-4F8A-98A9-7E47AE6687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33D2E0C4-F4D1-4A8D-8254-85D9A92BD439}"/>
              </a:ext>
            </a:extLst>
          </p:cNvPr>
          <p:cNvSpPr>
            <a:spLocks noGrp="1"/>
          </p:cNvSpPr>
          <p:nvPr>
            <p:ph type="dt" sz="half" idx="10"/>
          </p:nvPr>
        </p:nvSpPr>
        <p:spPr/>
        <p:txBody>
          <a:bodyPr/>
          <a:lstStyle/>
          <a:p>
            <a:fld id="{0220B78C-91E3-4844-A705-E2A92E6855FE}" type="datetimeFigureOut">
              <a:rPr lang="en-BE" smtClean="0"/>
              <a:t>13/07/2023</a:t>
            </a:fld>
            <a:endParaRPr lang="en-BE"/>
          </a:p>
        </p:txBody>
      </p:sp>
      <p:sp>
        <p:nvSpPr>
          <p:cNvPr id="5" name="Footer Placeholder 4">
            <a:extLst>
              <a:ext uri="{FF2B5EF4-FFF2-40B4-BE49-F238E27FC236}">
                <a16:creationId xmlns:a16="http://schemas.microsoft.com/office/drawing/2014/main" id="{7074DB61-65FC-4D40-9055-5F5154D198EC}"/>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AD740E73-D388-45AE-B47A-8D1D0DFC220A}"/>
              </a:ext>
            </a:extLst>
          </p:cNvPr>
          <p:cNvSpPr>
            <a:spLocks noGrp="1"/>
          </p:cNvSpPr>
          <p:nvPr>
            <p:ph type="sldNum" sz="quarter" idx="12"/>
          </p:nvPr>
        </p:nvSpPr>
        <p:spPr/>
        <p:txBody>
          <a:bodyPr/>
          <a:lstStyle/>
          <a:p>
            <a:fld id="{AA9C8C5D-267B-41A1-B9A2-53229FFB2144}" type="slidenum">
              <a:rPr lang="en-BE" smtClean="0"/>
              <a:t>‹#›</a:t>
            </a:fld>
            <a:endParaRPr lang="en-BE"/>
          </a:p>
        </p:txBody>
      </p:sp>
    </p:spTree>
    <p:extLst>
      <p:ext uri="{BB962C8B-B14F-4D97-AF65-F5344CB8AC3E}">
        <p14:creationId xmlns:p14="http://schemas.microsoft.com/office/powerpoint/2010/main" val="20193316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ho we ar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35162"/>
          <a:stretch/>
        </p:blipFill>
        <p:spPr>
          <a:xfrm>
            <a:off x="0" y="1751308"/>
            <a:ext cx="12192000" cy="4729872"/>
          </a:xfrm>
          <a:prstGeom prst="rect">
            <a:avLst/>
          </a:prstGeom>
        </p:spPr>
      </p:pic>
      <p:sp>
        <p:nvSpPr>
          <p:cNvPr id="6" name="Rectangle 5"/>
          <p:cNvSpPr/>
          <p:nvPr userDrawn="1"/>
        </p:nvSpPr>
        <p:spPr>
          <a:xfrm>
            <a:off x="0" y="6405617"/>
            <a:ext cx="12192000" cy="4523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userDrawn="1"/>
        </p:nvSpPr>
        <p:spPr>
          <a:xfrm>
            <a:off x="4138047" y="6431753"/>
            <a:ext cx="3905573" cy="400110"/>
          </a:xfrm>
          <a:prstGeom prst="rect">
            <a:avLst/>
          </a:prstGeom>
          <a:noFill/>
        </p:spPr>
        <p:txBody>
          <a:bodyPr wrap="square" rtlCol="0">
            <a:spAutoFit/>
          </a:bodyPr>
          <a:lstStyle/>
          <a:p>
            <a:pPr algn="ctr"/>
            <a:r>
              <a:rPr lang="en-US" sz="2000" err="1">
                <a:solidFill>
                  <a:srgbClr val="00205B"/>
                </a:solidFill>
                <a:latin typeface="Gotham Book" charset="0"/>
                <a:ea typeface="Gotham Book" charset="0"/>
                <a:cs typeface="Gotham Book" charset="0"/>
              </a:rPr>
              <a:t>amchameu.eu</a:t>
            </a:r>
            <a:endParaRPr lang="en-US" sz="2000">
              <a:solidFill>
                <a:srgbClr val="00205B"/>
              </a:solidFill>
              <a:latin typeface="Gotham Book" charset="0"/>
              <a:ea typeface="Gotham Book" charset="0"/>
              <a:cs typeface="Gotham Book" charset="0"/>
            </a:endParaRPr>
          </a:p>
        </p:txBody>
      </p:sp>
      <p:sp>
        <p:nvSpPr>
          <p:cNvPr id="7" name="Rectangle 6"/>
          <p:cNvSpPr/>
          <p:nvPr userDrawn="1"/>
        </p:nvSpPr>
        <p:spPr>
          <a:xfrm>
            <a:off x="0" y="1143942"/>
            <a:ext cx="12192000" cy="4523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686156" y="232157"/>
            <a:ext cx="2819687" cy="1230691"/>
          </a:xfrm>
          <a:prstGeom prst="rect">
            <a:avLst/>
          </a:prstGeom>
        </p:spPr>
      </p:pic>
    </p:spTree>
    <p:extLst>
      <p:ext uri="{BB962C8B-B14F-4D97-AF65-F5344CB8AC3E}">
        <p14:creationId xmlns:p14="http://schemas.microsoft.com/office/powerpoint/2010/main" val="18090910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ey fig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10"/>
          <p:cNvSpPr>
            <a:spLocks noGrp="1"/>
          </p:cNvSpPr>
          <p:nvPr>
            <p:ph type="body" sz="quarter" idx="10" hasCustomPrompt="1"/>
          </p:nvPr>
        </p:nvSpPr>
        <p:spPr>
          <a:xfrm>
            <a:off x="838200" y="3485800"/>
            <a:ext cx="2581275" cy="1339850"/>
          </a:xfrm>
        </p:spPr>
        <p:txBody>
          <a:bodyPr>
            <a:noAutofit/>
          </a:bodyPr>
          <a:lstStyle>
            <a:lvl1pPr marL="0" indent="0">
              <a:buNone/>
              <a:defRPr sz="3000">
                <a:solidFill>
                  <a:schemeClr val="accent4"/>
                </a:solidFill>
              </a:defRPr>
            </a:lvl1pPr>
            <a:lvl2pPr marL="342900" indent="0">
              <a:buNone/>
              <a:defRPr sz="2000">
                <a:solidFill>
                  <a:schemeClr val="accent4"/>
                </a:solidFill>
              </a:defRPr>
            </a:lvl2pPr>
            <a:lvl3pPr marL="685800" indent="0">
              <a:buNone/>
              <a:defRPr sz="2000">
                <a:solidFill>
                  <a:schemeClr val="accent4"/>
                </a:solidFill>
              </a:defRPr>
            </a:lvl3pPr>
            <a:lvl4pPr marL="1028700" indent="0">
              <a:buNone/>
              <a:defRPr sz="2000">
                <a:solidFill>
                  <a:schemeClr val="accent4"/>
                </a:solidFill>
              </a:defRPr>
            </a:lvl4pPr>
            <a:lvl5pPr marL="1371600" indent="0">
              <a:buNone/>
              <a:defRPr sz="2000">
                <a:solidFill>
                  <a:schemeClr val="accent4"/>
                </a:solidFill>
              </a:defRPr>
            </a:lvl5pPr>
          </a:lstStyle>
          <a:p>
            <a:pPr lvl="0"/>
            <a:r>
              <a:rPr lang="en-US"/>
              <a:t>This is a key figure to highlight</a:t>
            </a:r>
          </a:p>
        </p:txBody>
      </p:sp>
      <p:sp>
        <p:nvSpPr>
          <p:cNvPr id="4" name="Text Placeholder 10"/>
          <p:cNvSpPr>
            <a:spLocks noGrp="1"/>
          </p:cNvSpPr>
          <p:nvPr>
            <p:ph type="body" sz="quarter" idx="11" hasCustomPrompt="1"/>
          </p:nvPr>
        </p:nvSpPr>
        <p:spPr>
          <a:xfrm>
            <a:off x="3652695" y="3485800"/>
            <a:ext cx="2581275" cy="1339850"/>
          </a:xfrm>
        </p:spPr>
        <p:txBody>
          <a:bodyPr>
            <a:noAutofit/>
          </a:bodyPr>
          <a:lstStyle>
            <a:lvl1pPr marL="0" indent="0">
              <a:buNone/>
              <a:defRPr sz="3000">
                <a:solidFill>
                  <a:schemeClr val="accent4"/>
                </a:solidFill>
              </a:defRPr>
            </a:lvl1pPr>
            <a:lvl2pPr marL="342900" indent="0">
              <a:buNone/>
              <a:defRPr sz="2000">
                <a:solidFill>
                  <a:schemeClr val="accent4"/>
                </a:solidFill>
              </a:defRPr>
            </a:lvl2pPr>
            <a:lvl3pPr marL="685800" indent="0">
              <a:buNone/>
              <a:defRPr sz="2000">
                <a:solidFill>
                  <a:schemeClr val="accent4"/>
                </a:solidFill>
              </a:defRPr>
            </a:lvl3pPr>
            <a:lvl4pPr marL="1028700" indent="0">
              <a:buNone/>
              <a:defRPr sz="2000">
                <a:solidFill>
                  <a:schemeClr val="accent4"/>
                </a:solidFill>
              </a:defRPr>
            </a:lvl4pPr>
            <a:lvl5pPr marL="1371600" indent="0">
              <a:buNone/>
              <a:defRPr sz="2000">
                <a:solidFill>
                  <a:schemeClr val="accent4"/>
                </a:solidFill>
              </a:defRPr>
            </a:lvl5pPr>
          </a:lstStyle>
          <a:p>
            <a:pPr lvl="0"/>
            <a:r>
              <a:rPr lang="en-US"/>
              <a:t>This is a key figure to highlight</a:t>
            </a:r>
          </a:p>
        </p:txBody>
      </p:sp>
      <p:sp>
        <p:nvSpPr>
          <p:cNvPr id="5" name="Text Placeholder 10"/>
          <p:cNvSpPr>
            <a:spLocks noGrp="1"/>
          </p:cNvSpPr>
          <p:nvPr>
            <p:ph type="body" sz="quarter" idx="12" hasCustomPrompt="1"/>
          </p:nvPr>
        </p:nvSpPr>
        <p:spPr>
          <a:xfrm>
            <a:off x="6467190" y="3485800"/>
            <a:ext cx="2581275" cy="1339850"/>
          </a:xfrm>
        </p:spPr>
        <p:txBody>
          <a:bodyPr>
            <a:noAutofit/>
          </a:bodyPr>
          <a:lstStyle>
            <a:lvl1pPr marL="0" indent="0">
              <a:buNone/>
              <a:defRPr sz="3000">
                <a:solidFill>
                  <a:schemeClr val="accent4"/>
                </a:solidFill>
              </a:defRPr>
            </a:lvl1pPr>
            <a:lvl2pPr marL="342900" indent="0">
              <a:buNone/>
              <a:defRPr sz="2000">
                <a:solidFill>
                  <a:schemeClr val="accent4"/>
                </a:solidFill>
              </a:defRPr>
            </a:lvl2pPr>
            <a:lvl3pPr marL="685800" indent="0">
              <a:buNone/>
              <a:defRPr sz="2000">
                <a:solidFill>
                  <a:schemeClr val="accent4"/>
                </a:solidFill>
              </a:defRPr>
            </a:lvl3pPr>
            <a:lvl4pPr marL="1028700" indent="0">
              <a:buNone/>
              <a:defRPr sz="2000">
                <a:solidFill>
                  <a:schemeClr val="accent4"/>
                </a:solidFill>
              </a:defRPr>
            </a:lvl4pPr>
            <a:lvl5pPr marL="1371600" indent="0">
              <a:buNone/>
              <a:defRPr sz="2000">
                <a:solidFill>
                  <a:schemeClr val="accent4"/>
                </a:solidFill>
              </a:defRPr>
            </a:lvl5pPr>
          </a:lstStyle>
          <a:p>
            <a:pPr lvl="0"/>
            <a:r>
              <a:rPr lang="en-US"/>
              <a:t>This is a key figure to highlight</a:t>
            </a:r>
          </a:p>
        </p:txBody>
      </p:sp>
      <p:sp>
        <p:nvSpPr>
          <p:cNvPr id="6" name="Text Placeholder 18"/>
          <p:cNvSpPr>
            <a:spLocks noGrp="1"/>
          </p:cNvSpPr>
          <p:nvPr>
            <p:ph type="body" sz="quarter" idx="13" hasCustomPrompt="1"/>
          </p:nvPr>
        </p:nvSpPr>
        <p:spPr>
          <a:xfrm>
            <a:off x="3652695" y="2216256"/>
            <a:ext cx="2581275" cy="1096467"/>
          </a:xfrm>
        </p:spPr>
        <p:txBody>
          <a:bodyPr>
            <a:normAutofit/>
          </a:bodyPr>
          <a:lstStyle>
            <a:lvl1pPr marL="0" indent="0" algn="l" defTabSz="685800" rtl="0" eaLnBrk="1" latinLnBrk="0" hangingPunct="1">
              <a:lnSpc>
                <a:spcPct val="90000"/>
              </a:lnSpc>
              <a:spcBef>
                <a:spcPct val="0"/>
              </a:spcBef>
              <a:buNone/>
              <a:defRPr lang="en-US" sz="8000" kern="1200" dirty="0">
                <a:solidFill>
                  <a:schemeClr val="accent4"/>
                </a:solidFill>
                <a:latin typeface="Calibri" charset="0"/>
                <a:ea typeface="Calibri" charset="0"/>
                <a:cs typeface="Calibri" charset="0"/>
              </a:defRPr>
            </a:lvl1pPr>
          </a:lstStyle>
          <a:p>
            <a:pPr lvl="0"/>
            <a:r>
              <a:rPr lang="en-US"/>
              <a:t>00</a:t>
            </a:r>
          </a:p>
        </p:txBody>
      </p:sp>
      <p:sp>
        <p:nvSpPr>
          <p:cNvPr id="7" name="Text Placeholder 10"/>
          <p:cNvSpPr>
            <a:spLocks noGrp="1"/>
          </p:cNvSpPr>
          <p:nvPr>
            <p:ph type="body" sz="quarter" idx="14" hasCustomPrompt="1"/>
          </p:nvPr>
        </p:nvSpPr>
        <p:spPr>
          <a:xfrm>
            <a:off x="6467189" y="2216256"/>
            <a:ext cx="2581275" cy="1096467"/>
          </a:xfrm>
        </p:spPr>
        <p:txBody>
          <a:bodyPr>
            <a:noAutofit/>
          </a:bodyPr>
          <a:lstStyle>
            <a:lvl1pPr marL="0" indent="0">
              <a:buNone/>
              <a:defRPr lang="en-US" sz="8000" kern="1200" dirty="0">
                <a:solidFill>
                  <a:schemeClr val="accent4"/>
                </a:solidFill>
                <a:latin typeface="Calibri" charset="0"/>
                <a:ea typeface="Calibri" charset="0"/>
                <a:cs typeface="Calibri" charset="0"/>
              </a:defRPr>
            </a:lvl1pPr>
            <a:lvl2pPr marL="342900" indent="0">
              <a:buNone/>
              <a:defRPr sz="2000">
                <a:solidFill>
                  <a:schemeClr val="accent4"/>
                </a:solidFill>
              </a:defRPr>
            </a:lvl2pPr>
            <a:lvl3pPr marL="685800" indent="0">
              <a:buNone/>
              <a:defRPr sz="2000">
                <a:solidFill>
                  <a:schemeClr val="accent4"/>
                </a:solidFill>
              </a:defRPr>
            </a:lvl3pPr>
            <a:lvl4pPr marL="1028700" indent="0">
              <a:buNone/>
              <a:defRPr sz="2000">
                <a:solidFill>
                  <a:schemeClr val="accent4"/>
                </a:solidFill>
              </a:defRPr>
            </a:lvl4pPr>
            <a:lvl5pPr marL="1371600" indent="0">
              <a:buNone/>
              <a:defRPr sz="2000">
                <a:solidFill>
                  <a:schemeClr val="accent4"/>
                </a:solidFill>
              </a:defRPr>
            </a:lvl5pPr>
          </a:lstStyle>
          <a:p>
            <a:pPr marL="0" lvl="0" indent="0" algn="l" defTabSz="685800" rtl="0" eaLnBrk="1" latinLnBrk="0" hangingPunct="1">
              <a:lnSpc>
                <a:spcPct val="90000"/>
              </a:lnSpc>
              <a:spcBef>
                <a:spcPct val="0"/>
              </a:spcBef>
              <a:buFont typeface="Arial"/>
              <a:buNone/>
            </a:pPr>
            <a:r>
              <a:rPr lang="en-US"/>
              <a:t>00</a:t>
            </a:r>
          </a:p>
        </p:txBody>
      </p:sp>
      <p:sp>
        <p:nvSpPr>
          <p:cNvPr id="8" name="Text Placeholder 10"/>
          <p:cNvSpPr>
            <a:spLocks noGrp="1"/>
          </p:cNvSpPr>
          <p:nvPr>
            <p:ph type="body" sz="quarter" idx="15" hasCustomPrompt="1"/>
          </p:nvPr>
        </p:nvSpPr>
        <p:spPr>
          <a:xfrm>
            <a:off x="838200" y="2216256"/>
            <a:ext cx="2581275" cy="1096467"/>
          </a:xfrm>
        </p:spPr>
        <p:txBody>
          <a:bodyPr>
            <a:noAutofit/>
          </a:bodyPr>
          <a:lstStyle>
            <a:lvl1pPr marL="0" indent="0">
              <a:buNone/>
              <a:defRPr lang="en-US" sz="8000" kern="1200" dirty="0">
                <a:solidFill>
                  <a:schemeClr val="accent4"/>
                </a:solidFill>
                <a:latin typeface="Calibri" charset="0"/>
                <a:ea typeface="Calibri" charset="0"/>
                <a:cs typeface="Calibri" charset="0"/>
              </a:defRPr>
            </a:lvl1pPr>
            <a:lvl2pPr marL="342900" indent="0">
              <a:buNone/>
              <a:defRPr sz="2000">
                <a:solidFill>
                  <a:schemeClr val="accent4"/>
                </a:solidFill>
              </a:defRPr>
            </a:lvl2pPr>
            <a:lvl3pPr marL="685800" indent="0">
              <a:buNone/>
              <a:defRPr sz="2000">
                <a:solidFill>
                  <a:schemeClr val="accent4"/>
                </a:solidFill>
              </a:defRPr>
            </a:lvl3pPr>
            <a:lvl4pPr marL="1028700" indent="0">
              <a:buNone/>
              <a:defRPr sz="2000">
                <a:solidFill>
                  <a:schemeClr val="accent4"/>
                </a:solidFill>
              </a:defRPr>
            </a:lvl4pPr>
            <a:lvl5pPr marL="1371600" indent="0">
              <a:buNone/>
              <a:defRPr sz="2000">
                <a:solidFill>
                  <a:schemeClr val="accent4"/>
                </a:solidFill>
              </a:defRPr>
            </a:lvl5pPr>
          </a:lstStyle>
          <a:p>
            <a:pPr marL="0" lvl="0" indent="0" algn="l" defTabSz="685800" rtl="0" eaLnBrk="1" latinLnBrk="0" hangingPunct="1">
              <a:lnSpc>
                <a:spcPct val="90000"/>
              </a:lnSpc>
              <a:spcBef>
                <a:spcPct val="0"/>
              </a:spcBef>
              <a:buFont typeface="Arial"/>
              <a:buNone/>
            </a:pPr>
            <a:r>
              <a:rPr lang="en-US"/>
              <a:t>00</a:t>
            </a:r>
          </a:p>
        </p:txBody>
      </p:sp>
    </p:spTree>
    <p:extLst>
      <p:ext uri="{BB962C8B-B14F-4D97-AF65-F5344CB8AC3E}">
        <p14:creationId xmlns:p14="http://schemas.microsoft.com/office/powerpoint/2010/main" val="9627684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able Placeholder 3"/>
          <p:cNvSpPr>
            <a:spLocks noGrp="1"/>
          </p:cNvSpPr>
          <p:nvPr>
            <p:ph type="tbl" sz="quarter" idx="10"/>
          </p:nvPr>
        </p:nvSpPr>
        <p:spPr>
          <a:xfrm>
            <a:off x="838200" y="1999281"/>
            <a:ext cx="8174064" cy="3285642"/>
          </a:xfrm>
        </p:spPr>
        <p:txBody>
          <a:bodyPr/>
          <a:lstStyle/>
          <a:p>
            <a:r>
              <a:rPr lang="en-US"/>
              <a:t>Click icon to add table</a:t>
            </a:r>
          </a:p>
        </p:txBody>
      </p:sp>
      <p:sp>
        <p:nvSpPr>
          <p:cNvPr id="4" name="Text Placeholder 5"/>
          <p:cNvSpPr>
            <a:spLocks noGrp="1"/>
          </p:cNvSpPr>
          <p:nvPr>
            <p:ph type="body" sz="quarter" idx="11" hasCustomPrompt="1"/>
          </p:nvPr>
        </p:nvSpPr>
        <p:spPr>
          <a:xfrm>
            <a:off x="838200" y="1519238"/>
            <a:ext cx="7507288" cy="479425"/>
          </a:xfrm>
        </p:spPr>
        <p:txBody>
          <a:bodyPr/>
          <a:lstStyle>
            <a:lvl1pPr marL="0" indent="0">
              <a:buNone/>
              <a:defRPr baseline="0"/>
            </a:lvl1pPr>
            <a:lvl2pPr marL="342900" indent="0">
              <a:buNone/>
              <a:defRPr/>
            </a:lvl2pPr>
            <a:lvl3pPr marL="685800" indent="0">
              <a:buNone/>
              <a:defRPr/>
            </a:lvl3pPr>
            <a:lvl4pPr marL="1028700" indent="0">
              <a:buNone/>
              <a:defRPr/>
            </a:lvl4pPr>
            <a:lvl5pPr marL="1371600" indent="0">
              <a:buNone/>
              <a:defRPr/>
            </a:lvl5pPr>
          </a:lstStyle>
          <a:p>
            <a:pPr lvl="0"/>
            <a:r>
              <a:rPr lang="en-US"/>
              <a:t>Descriptor text goes here</a:t>
            </a:r>
          </a:p>
        </p:txBody>
      </p:sp>
      <p:sp>
        <p:nvSpPr>
          <p:cNvPr id="5" name="Text Placeholder 7"/>
          <p:cNvSpPr>
            <a:spLocks noGrp="1"/>
          </p:cNvSpPr>
          <p:nvPr>
            <p:ph type="body" sz="quarter" idx="12" hasCustomPrompt="1"/>
          </p:nvPr>
        </p:nvSpPr>
        <p:spPr>
          <a:xfrm>
            <a:off x="838200" y="5368090"/>
            <a:ext cx="2859088" cy="225425"/>
          </a:xfrm>
        </p:spPr>
        <p:txBody>
          <a:bodyPr>
            <a:noAutofit/>
          </a:bodyPr>
          <a:lstStyle>
            <a:lvl1pPr marL="0" indent="0">
              <a:buNone/>
              <a:defRPr sz="1300" baseline="0"/>
            </a:lvl1pPr>
            <a:lvl2pPr marL="342900" indent="0">
              <a:buNone/>
              <a:defRPr sz="1500"/>
            </a:lvl2pPr>
            <a:lvl3pPr marL="685800" indent="0">
              <a:buNone/>
              <a:defRPr sz="1500"/>
            </a:lvl3pPr>
            <a:lvl4pPr marL="1028700" indent="0">
              <a:buNone/>
              <a:defRPr sz="1500"/>
            </a:lvl4pPr>
            <a:lvl5pPr marL="1371600" indent="0">
              <a:buNone/>
              <a:defRPr sz="1500"/>
            </a:lvl5pPr>
          </a:lstStyle>
          <a:p>
            <a:pPr lvl="0"/>
            <a:r>
              <a:rPr lang="en-US"/>
              <a:t>Source: Insert table source</a:t>
            </a:r>
          </a:p>
        </p:txBody>
      </p:sp>
    </p:spTree>
    <p:extLst>
      <p:ext uri="{BB962C8B-B14F-4D97-AF65-F5344CB8AC3E}">
        <p14:creationId xmlns:p14="http://schemas.microsoft.com/office/powerpoint/2010/main" val="28999010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lums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41850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22574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itle 1"/>
          <p:cNvSpPr txBox="1">
            <a:spLocks/>
          </p:cNvSpPr>
          <p:nvPr userDrawn="1"/>
        </p:nvSpPr>
        <p:spPr>
          <a:xfrm>
            <a:off x="839788" y="1708096"/>
            <a:ext cx="3932237" cy="103938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Gotham Book" charset="0"/>
                <a:ea typeface="Gotham Book" charset="0"/>
                <a:cs typeface="Gotham Book" charset="0"/>
              </a:defRPr>
            </a:lvl1pPr>
          </a:lstStyle>
          <a:p>
            <a:r>
              <a:rPr lang="en-US">
                <a:latin typeface="Calibri" charset="0"/>
                <a:ea typeface="Calibri" charset="0"/>
                <a:cs typeface="Calibri" charset="0"/>
              </a:rPr>
              <a:t>Click to edit Master title style</a:t>
            </a:r>
          </a:p>
        </p:txBody>
      </p:sp>
      <p:sp>
        <p:nvSpPr>
          <p:cNvPr id="4" name="Content Placeholder 2"/>
          <p:cNvSpPr>
            <a:spLocks noGrp="1"/>
          </p:cNvSpPr>
          <p:nvPr>
            <p:ph idx="1"/>
          </p:nvPr>
        </p:nvSpPr>
        <p:spPr>
          <a:xfrm>
            <a:off x="5183188" y="1708096"/>
            <a:ext cx="6172200" cy="39487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half" idx="2"/>
          </p:nvPr>
        </p:nvSpPr>
        <p:spPr>
          <a:xfrm>
            <a:off x="839788" y="2747478"/>
            <a:ext cx="3932237" cy="290940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967004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itle 1"/>
          <p:cNvSpPr txBox="1">
            <a:spLocks/>
          </p:cNvSpPr>
          <p:nvPr userDrawn="1"/>
        </p:nvSpPr>
        <p:spPr>
          <a:xfrm>
            <a:off x="839788" y="1708096"/>
            <a:ext cx="3932237" cy="103938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Gotham Book" charset="0"/>
                <a:ea typeface="Gotham Book" charset="0"/>
                <a:cs typeface="Gotham Book" charset="0"/>
              </a:defRPr>
            </a:lvl1pPr>
          </a:lstStyle>
          <a:p>
            <a:r>
              <a:rPr lang="en-US">
                <a:latin typeface="Calibri" charset="0"/>
                <a:ea typeface="Calibri" charset="0"/>
                <a:cs typeface="Calibri" charset="0"/>
              </a:rPr>
              <a:t>Click to edit Master title style</a:t>
            </a:r>
          </a:p>
        </p:txBody>
      </p:sp>
      <p:sp>
        <p:nvSpPr>
          <p:cNvPr id="4" name="Text Placeholder 3"/>
          <p:cNvSpPr>
            <a:spLocks noGrp="1"/>
          </p:cNvSpPr>
          <p:nvPr>
            <p:ph type="body" sz="half" idx="2"/>
          </p:nvPr>
        </p:nvSpPr>
        <p:spPr>
          <a:xfrm>
            <a:off x="839788" y="2747478"/>
            <a:ext cx="3932237" cy="290940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Picture Placeholder 5"/>
          <p:cNvSpPr>
            <a:spLocks noGrp="1"/>
          </p:cNvSpPr>
          <p:nvPr>
            <p:ph type="pic" sz="quarter" idx="10"/>
          </p:nvPr>
        </p:nvSpPr>
        <p:spPr>
          <a:xfrm>
            <a:off x="4983163" y="1690688"/>
            <a:ext cx="6438900" cy="4021137"/>
          </a:xfrm>
        </p:spPr>
        <p:txBody>
          <a:bodyPr/>
          <a:lstStyle/>
          <a:p>
            <a:r>
              <a:rPr lang="en-US"/>
              <a:t>Click icon to add picture</a:t>
            </a:r>
          </a:p>
        </p:txBody>
      </p:sp>
    </p:spTree>
    <p:extLst>
      <p:ext uri="{BB962C8B-B14F-4D97-AF65-F5344CB8AC3E}">
        <p14:creationId xmlns:p14="http://schemas.microsoft.com/office/powerpoint/2010/main" val="22826098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18083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0" y="1100381"/>
            <a:ext cx="12192000" cy="10771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9314480" y="365125"/>
            <a:ext cx="2039319"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8228308"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9314481" y="0"/>
            <a:ext cx="0" cy="6858000"/>
          </a:xfrm>
          <a:prstGeom prst="line">
            <a:avLst/>
          </a:prstGeom>
          <a:ln w="25400">
            <a:solidFill>
              <a:srgbClr val="BF0D3E"/>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82657" y="5780868"/>
            <a:ext cx="12109343" cy="10771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rot="5400000">
            <a:off x="-522148" y="4851804"/>
            <a:ext cx="2472719" cy="338554"/>
          </a:xfrm>
          <a:prstGeom prst="rect">
            <a:avLst/>
          </a:prstGeom>
          <a:noFill/>
        </p:spPr>
        <p:txBody>
          <a:bodyPr wrap="square" rtlCol="0">
            <a:spAutoFit/>
          </a:bodyPr>
          <a:lstStyle/>
          <a:p>
            <a:pPr algn="r"/>
            <a:r>
              <a:rPr lang="en-US" sz="1600" err="1">
                <a:solidFill>
                  <a:srgbClr val="00205B"/>
                </a:solidFill>
                <a:latin typeface="Gotham Book" charset="0"/>
                <a:ea typeface="Gotham Book" charset="0"/>
                <a:cs typeface="Gotham Book" charset="0"/>
              </a:rPr>
              <a:t>amchameu.eu</a:t>
            </a:r>
            <a:endParaRPr lang="en-US" sz="1600">
              <a:solidFill>
                <a:srgbClr val="00205B"/>
              </a:solidFill>
              <a:latin typeface="Gotham Book" charset="0"/>
              <a:ea typeface="Gotham Book" charset="0"/>
              <a:cs typeface="Gotham Book" charset="0"/>
            </a:endParaRPr>
          </a:p>
        </p:txBody>
      </p:sp>
      <p:pic>
        <p:nvPicPr>
          <p:cNvPr id="11" name="Picture 10"/>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rot="5400000">
            <a:off x="94791" y="860562"/>
            <a:ext cx="1758315" cy="767441"/>
          </a:xfrm>
          <a:prstGeom prst="rect">
            <a:avLst/>
          </a:prstGeom>
        </p:spPr>
      </p:pic>
    </p:spTree>
    <p:extLst>
      <p:ext uri="{BB962C8B-B14F-4D97-AF65-F5344CB8AC3E}">
        <p14:creationId xmlns:p14="http://schemas.microsoft.com/office/powerpoint/2010/main" val="3153740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userDrawn="1"/>
        </p:nvSpPr>
        <p:spPr>
          <a:xfrm>
            <a:off x="582430" y="2196098"/>
            <a:ext cx="4183164" cy="1631216"/>
          </a:xfrm>
          <a:prstGeom prst="rect">
            <a:avLst/>
          </a:prstGeom>
          <a:noFill/>
        </p:spPr>
        <p:txBody>
          <a:bodyPr wrap="square" rtlCol="0">
            <a:spAutoFit/>
          </a:bodyPr>
          <a:lstStyle/>
          <a:p>
            <a:r>
              <a:rPr lang="en-US" sz="8000">
                <a:solidFill>
                  <a:schemeClr val="bg1"/>
                </a:solidFill>
                <a:latin typeface="Calibri" charset="0"/>
                <a:ea typeface="Calibri" charset="0"/>
                <a:cs typeface="Calibri" charset="0"/>
              </a:rPr>
              <a:t>Thanks</a:t>
            </a:r>
            <a:r>
              <a:rPr lang="en-US" sz="10000">
                <a:solidFill>
                  <a:schemeClr val="bg1"/>
                </a:solidFill>
                <a:latin typeface="Calibri" charset="0"/>
                <a:ea typeface="Calibri" charset="0"/>
                <a:cs typeface="Calibri" charset="0"/>
              </a:rPr>
              <a:t>!</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75375" y="2330414"/>
            <a:ext cx="2863888" cy="1250621"/>
          </a:xfrm>
          <a:prstGeom prst="rect">
            <a:avLst/>
          </a:prstGeom>
        </p:spPr>
      </p:pic>
      <p:sp>
        <p:nvSpPr>
          <p:cNvPr id="8" name="Text Placeholder 8"/>
          <p:cNvSpPr>
            <a:spLocks noGrp="1"/>
          </p:cNvSpPr>
          <p:nvPr>
            <p:ph type="body" sz="quarter" idx="10" hasCustomPrompt="1"/>
          </p:nvPr>
        </p:nvSpPr>
        <p:spPr>
          <a:xfrm>
            <a:off x="582430" y="4517586"/>
            <a:ext cx="3681143" cy="481795"/>
          </a:xfrm>
        </p:spPr>
        <p:txBody>
          <a:bodyPr>
            <a:noAutofit/>
          </a:bodyPr>
          <a:lstStyle>
            <a:lvl1pPr marL="0" indent="0">
              <a:buNone/>
              <a:defRPr sz="2500">
                <a:solidFill>
                  <a:schemeClr val="accent5"/>
                </a:solidFill>
              </a:defRPr>
            </a:lvl1pPr>
            <a:lvl2pPr marL="342900" indent="0">
              <a:buNone/>
              <a:defRPr sz="2500">
                <a:solidFill>
                  <a:schemeClr val="accent5"/>
                </a:solidFill>
              </a:defRPr>
            </a:lvl2pPr>
            <a:lvl3pPr marL="685800" indent="0">
              <a:buNone/>
              <a:defRPr sz="2500">
                <a:solidFill>
                  <a:schemeClr val="accent5"/>
                </a:solidFill>
              </a:defRPr>
            </a:lvl3pPr>
            <a:lvl4pPr marL="1028700" indent="0">
              <a:buNone/>
              <a:defRPr sz="2500">
                <a:solidFill>
                  <a:schemeClr val="accent5"/>
                </a:solidFill>
              </a:defRPr>
            </a:lvl4pPr>
            <a:lvl5pPr marL="1371600" indent="0">
              <a:buNone/>
              <a:defRPr sz="2500">
                <a:solidFill>
                  <a:schemeClr val="accent5"/>
                </a:solidFill>
              </a:defRPr>
            </a:lvl5pPr>
          </a:lstStyle>
          <a:p>
            <a:pPr lvl="0"/>
            <a:r>
              <a:rPr lang="en-US"/>
              <a:t>Presenter name</a:t>
            </a:r>
          </a:p>
        </p:txBody>
      </p:sp>
      <p:sp>
        <p:nvSpPr>
          <p:cNvPr id="9" name="Text Placeholder 8"/>
          <p:cNvSpPr>
            <a:spLocks noGrp="1"/>
          </p:cNvSpPr>
          <p:nvPr>
            <p:ph type="body" sz="quarter" idx="11" hasCustomPrompt="1"/>
          </p:nvPr>
        </p:nvSpPr>
        <p:spPr>
          <a:xfrm>
            <a:off x="582430" y="5066470"/>
            <a:ext cx="3681143" cy="481795"/>
          </a:xfrm>
        </p:spPr>
        <p:txBody>
          <a:bodyPr>
            <a:noAutofit/>
          </a:bodyPr>
          <a:lstStyle>
            <a:lvl1pPr marL="0" indent="0">
              <a:buNone/>
              <a:defRPr sz="2500">
                <a:solidFill>
                  <a:schemeClr val="bg1"/>
                </a:solidFill>
              </a:defRPr>
            </a:lvl1pPr>
            <a:lvl2pPr marL="342900" indent="0">
              <a:buNone/>
              <a:defRPr sz="2500">
                <a:solidFill>
                  <a:schemeClr val="accent5"/>
                </a:solidFill>
              </a:defRPr>
            </a:lvl2pPr>
            <a:lvl3pPr marL="685800" indent="0">
              <a:buNone/>
              <a:defRPr sz="2500">
                <a:solidFill>
                  <a:schemeClr val="accent5"/>
                </a:solidFill>
              </a:defRPr>
            </a:lvl3pPr>
            <a:lvl4pPr marL="1028700" indent="0">
              <a:buNone/>
              <a:defRPr sz="2500">
                <a:solidFill>
                  <a:schemeClr val="accent5"/>
                </a:solidFill>
              </a:defRPr>
            </a:lvl4pPr>
            <a:lvl5pPr marL="1371600" indent="0">
              <a:buNone/>
              <a:defRPr sz="2500">
                <a:solidFill>
                  <a:schemeClr val="accent5"/>
                </a:solidFill>
              </a:defRPr>
            </a:lvl5pPr>
          </a:lstStyle>
          <a:p>
            <a:pPr lvl="0"/>
            <a:r>
              <a:rPr lang="en-US" err="1"/>
              <a:t>email@amchameu.eu</a:t>
            </a:r>
            <a:endParaRPr lang="en-US"/>
          </a:p>
        </p:txBody>
      </p:sp>
      <p:sp>
        <p:nvSpPr>
          <p:cNvPr id="10" name="TextBox 9"/>
          <p:cNvSpPr txBox="1"/>
          <p:nvPr userDrawn="1"/>
        </p:nvSpPr>
        <p:spPr>
          <a:xfrm>
            <a:off x="582430" y="5640376"/>
            <a:ext cx="3741597" cy="477054"/>
          </a:xfrm>
          <a:prstGeom prst="rect">
            <a:avLst/>
          </a:prstGeom>
          <a:noFill/>
        </p:spPr>
        <p:txBody>
          <a:bodyPr wrap="square" rtlCol="0">
            <a:spAutoFit/>
          </a:bodyPr>
          <a:lstStyle/>
          <a:p>
            <a:pPr lvl="0"/>
            <a:r>
              <a:rPr lang="en-US" sz="2500" kern="1200" err="1">
                <a:solidFill>
                  <a:schemeClr val="bg1"/>
                </a:solidFill>
                <a:latin typeface="Calibri" charset="0"/>
                <a:ea typeface="Calibri" charset="0"/>
                <a:cs typeface="Calibri" charset="0"/>
              </a:rPr>
              <a:t>amchameu.eu</a:t>
            </a:r>
            <a:endParaRPr lang="en-US" sz="2500" kern="1200">
              <a:solidFill>
                <a:schemeClr val="bg1"/>
              </a:solidFill>
              <a:latin typeface="Calibri" charset="0"/>
              <a:ea typeface="Calibri" charset="0"/>
              <a:cs typeface="Calibri" charset="0"/>
            </a:endParaRPr>
          </a:p>
        </p:txBody>
      </p:sp>
      <p:pic>
        <p:nvPicPr>
          <p:cNvPr id="11" name="Picture 10"/>
          <p:cNvPicPr>
            <a:picLocks noChangeAspect="1"/>
          </p:cNvPicPr>
          <p:nvPr userDrawn="1"/>
        </p:nvPicPr>
        <p:blipFill>
          <a:blip r:embed="rId3">
            <a:alphaModFix amt="15000"/>
            <a:extLst>
              <a:ext uri="{28A0092B-C50C-407E-A947-70E740481C1C}">
                <a14:useLocalDpi xmlns:a14="http://schemas.microsoft.com/office/drawing/2010/main" val="0"/>
              </a:ext>
            </a:extLst>
          </a:blip>
          <a:stretch>
            <a:fillRect/>
          </a:stretch>
        </p:blipFill>
        <p:spPr>
          <a:xfrm>
            <a:off x="6587915" y="3808049"/>
            <a:ext cx="6013307" cy="2998636"/>
          </a:xfrm>
          <a:prstGeom prst="rect">
            <a:avLst/>
          </a:prstGeom>
        </p:spPr>
      </p:pic>
    </p:spTree>
    <p:extLst>
      <p:ext uri="{BB962C8B-B14F-4D97-AF65-F5344CB8AC3E}">
        <p14:creationId xmlns:p14="http://schemas.microsoft.com/office/powerpoint/2010/main" val="2234154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4E724-7975-43F5-B5B9-54AA158235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BE"/>
          </a:p>
        </p:txBody>
      </p:sp>
      <p:sp>
        <p:nvSpPr>
          <p:cNvPr id="3" name="Text Placeholder 2">
            <a:extLst>
              <a:ext uri="{FF2B5EF4-FFF2-40B4-BE49-F238E27FC236}">
                <a16:creationId xmlns:a16="http://schemas.microsoft.com/office/drawing/2014/main" id="{E171BFD3-0DE9-4834-91A1-94DF8531A6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CF4FB8-7D08-43FC-A404-0E648ADBCB3E}"/>
              </a:ext>
            </a:extLst>
          </p:cNvPr>
          <p:cNvSpPr>
            <a:spLocks noGrp="1"/>
          </p:cNvSpPr>
          <p:nvPr>
            <p:ph type="dt" sz="half" idx="10"/>
          </p:nvPr>
        </p:nvSpPr>
        <p:spPr/>
        <p:txBody>
          <a:bodyPr/>
          <a:lstStyle/>
          <a:p>
            <a:fld id="{0220B78C-91E3-4844-A705-E2A92E6855FE}" type="datetimeFigureOut">
              <a:rPr lang="en-BE" smtClean="0"/>
              <a:t>13/07/2023</a:t>
            </a:fld>
            <a:endParaRPr lang="en-BE"/>
          </a:p>
        </p:txBody>
      </p:sp>
      <p:sp>
        <p:nvSpPr>
          <p:cNvPr id="5" name="Footer Placeholder 4">
            <a:extLst>
              <a:ext uri="{FF2B5EF4-FFF2-40B4-BE49-F238E27FC236}">
                <a16:creationId xmlns:a16="http://schemas.microsoft.com/office/drawing/2014/main" id="{B4F3E6E7-5DC2-4E1D-A161-E903279138D4}"/>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46A4B4D9-0901-4EC9-BE9F-9917C5C09F25}"/>
              </a:ext>
            </a:extLst>
          </p:cNvPr>
          <p:cNvSpPr>
            <a:spLocks noGrp="1"/>
          </p:cNvSpPr>
          <p:nvPr>
            <p:ph type="sldNum" sz="quarter" idx="12"/>
          </p:nvPr>
        </p:nvSpPr>
        <p:spPr/>
        <p:txBody>
          <a:bodyPr/>
          <a:lstStyle/>
          <a:p>
            <a:fld id="{AA9C8C5D-267B-41A1-B9A2-53229FFB2144}" type="slidenum">
              <a:rPr lang="en-BE" smtClean="0"/>
              <a:t>‹#›</a:t>
            </a:fld>
            <a:endParaRPr lang="en-BE"/>
          </a:p>
        </p:txBody>
      </p:sp>
    </p:spTree>
    <p:extLst>
      <p:ext uri="{BB962C8B-B14F-4D97-AF65-F5344CB8AC3E}">
        <p14:creationId xmlns:p14="http://schemas.microsoft.com/office/powerpoint/2010/main" val="8273893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320" y="0"/>
            <a:ext cx="12189359" cy="6858000"/>
          </a:xfrm>
          <a:prstGeom prst="rect">
            <a:avLst/>
          </a:prstGeom>
        </p:spPr>
      </p:pic>
      <p:sp>
        <p:nvSpPr>
          <p:cNvPr id="2" name="Title 1"/>
          <p:cNvSpPr>
            <a:spLocks noGrp="1"/>
          </p:cNvSpPr>
          <p:nvPr>
            <p:ph type="title"/>
          </p:nvPr>
        </p:nvSpPr>
        <p:spPr>
          <a:xfrm>
            <a:off x="838200" y="157575"/>
            <a:ext cx="10515600" cy="904875"/>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28ED050F-638F-4048-ADA1-8D818D651486}" type="slidenum">
              <a:rPr lang="en-US" smtClean="0"/>
              <a:pPr/>
              <a:t>‹#›</a:t>
            </a:fld>
            <a:endParaRPr lang="en-US"/>
          </a:p>
        </p:txBody>
      </p:sp>
      <p:sp>
        <p:nvSpPr>
          <p:cNvPr id="8" name="Text Placeholder 13"/>
          <p:cNvSpPr>
            <a:spLocks noGrp="1"/>
          </p:cNvSpPr>
          <p:nvPr>
            <p:ph type="body" sz="quarter" idx="12"/>
          </p:nvPr>
        </p:nvSpPr>
        <p:spPr>
          <a:xfrm>
            <a:off x="838200" y="1073564"/>
            <a:ext cx="10515600" cy="457200"/>
          </a:xfrm>
        </p:spPr>
        <p:txBody>
          <a:bodyPr/>
          <a:lstStyle>
            <a:lvl1pPr>
              <a:defRPr b="1">
                <a:solidFill>
                  <a:srgbClr val="FDDA00"/>
                </a:solidFill>
              </a:defRPr>
            </a:lvl1pPr>
          </a:lstStyle>
          <a:p>
            <a:pPr lvl="0"/>
            <a:r>
              <a:rPr lang="en-US"/>
              <a:t>Click to edit Master text styles</a:t>
            </a:r>
          </a:p>
        </p:txBody>
      </p:sp>
      <p:sp>
        <p:nvSpPr>
          <p:cNvPr id="9" name="Text Placeholder 8"/>
          <p:cNvSpPr>
            <a:spLocks noGrp="1"/>
          </p:cNvSpPr>
          <p:nvPr>
            <p:ph type="body" sz="quarter" idx="13"/>
          </p:nvPr>
        </p:nvSpPr>
        <p:spPr>
          <a:xfrm>
            <a:off x="838200" y="1825625"/>
            <a:ext cx="10515600" cy="4351338"/>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2156132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507DC-09DE-42B9-B764-AB3DB8D092B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63695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16CD7E-8800-44EA-3E85-E2424FEF84C8}"/>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4734D22-E4DF-D91B-5AE4-6CB0E84B90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9138231E-6AE0-13CA-7791-A313FC469415}"/>
              </a:ext>
            </a:extLst>
          </p:cNvPr>
          <p:cNvSpPr>
            <a:spLocks noGrp="1"/>
          </p:cNvSpPr>
          <p:nvPr>
            <p:ph type="dt" sz="half" idx="10"/>
          </p:nvPr>
        </p:nvSpPr>
        <p:spPr/>
        <p:txBody>
          <a:bodyPr/>
          <a:lstStyle/>
          <a:p>
            <a:fld id="{0FD3A363-0BDD-4894-A4FD-5A7EC392A5F8}" type="datetimeFigureOut">
              <a:rPr lang="de-DE" smtClean="0"/>
              <a:t>13.07.2023</a:t>
            </a:fld>
            <a:endParaRPr lang="de-DE"/>
          </a:p>
        </p:txBody>
      </p:sp>
      <p:sp>
        <p:nvSpPr>
          <p:cNvPr id="5" name="Fußzeilenplatzhalter 4">
            <a:extLst>
              <a:ext uri="{FF2B5EF4-FFF2-40B4-BE49-F238E27FC236}">
                <a16:creationId xmlns:a16="http://schemas.microsoft.com/office/drawing/2014/main" id="{331F83A5-AC2D-322F-AD35-53062CB2D99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BF91867-2649-EB83-19F6-7996394023BC}"/>
              </a:ext>
            </a:extLst>
          </p:cNvPr>
          <p:cNvSpPr>
            <a:spLocks noGrp="1"/>
          </p:cNvSpPr>
          <p:nvPr>
            <p:ph type="sldNum" sz="quarter" idx="12"/>
          </p:nvPr>
        </p:nvSpPr>
        <p:spPr/>
        <p:txBody>
          <a:bodyPr/>
          <a:lstStyle/>
          <a:p>
            <a:fld id="{7EA37874-6EF7-41E6-84C0-D5214DD8E23F}" type="slidenum">
              <a:rPr lang="de-DE" smtClean="0"/>
              <a:t>‹#›</a:t>
            </a:fld>
            <a:endParaRPr lang="de-DE"/>
          </a:p>
        </p:txBody>
      </p:sp>
    </p:spTree>
    <p:extLst>
      <p:ext uri="{BB962C8B-B14F-4D97-AF65-F5344CB8AC3E}">
        <p14:creationId xmlns:p14="http://schemas.microsoft.com/office/powerpoint/2010/main" val="40060626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3603D2A-5437-41FE-A01A-509F0FE301A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5829" r="5935"/>
          <a:stretch/>
        </p:blipFill>
        <p:spPr>
          <a:xfrm>
            <a:off x="0" y="0"/>
            <a:ext cx="4002024" cy="6858000"/>
          </a:xfrm>
          <a:prstGeom prst="rect">
            <a:avLst/>
          </a:prstGeom>
        </p:spPr>
      </p:pic>
      <p:pic>
        <p:nvPicPr>
          <p:cNvPr id="7" name="Picture 6">
            <a:extLst>
              <a:ext uri="{FF2B5EF4-FFF2-40B4-BE49-F238E27FC236}">
                <a16:creationId xmlns:a16="http://schemas.microsoft.com/office/drawing/2014/main" id="{27053547-9020-4B2B-A3DC-9E0EB8A97C0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1140" cy="6858000"/>
          </a:xfrm>
          <a:prstGeom prst="rect">
            <a:avLst/>
          </a:prstGeom>
        </p:spPr>
      </p:pic>
      <p:sp>
        <p:nvSpPr>
          <p:cNvPr id="2" name="Title 1">
            <a:extLst>
              <a:ext uri="{FF2B5EF4-FFF2-40B4-BE49-F238E27FC236}">
                <a16:creationId xmlns:a16="http://schemas.microsoft.com/office/drawing/2014/main" id="{CE332FA6-AD50-4DBA-8494-4E631E74CA9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07726FB-9B7C-45B0-BFCF-90893EF41394}"/>
              </a:ext>
            </a:extLst>
          </p:cNvPr>
          <p:cNvSpPr>
            <a:spLocks noGrp="1"/>
          </p:cNvSpPr>
          <p:nvPr>
            <p:ph idx="1"/>
          </p:nvPr>
        </p:nvSpPr>
        <p:spPr/>
        <p:txBody>
          <a:bodyPr/>
          <a:lstStyle/>
          <a:p>
            <a:pPr lvl="0"/>
            <a:r>
              <a:rPr lang="en-US"/>
              <a:t>Click to edit Master text styles</a:t>
            </a:r>
          </a:p>
          <a:p>
            <a:pPr lvl="1"/>
            <a:endParaRPr lang="en-US"/>
          </a:p>
        </p:txBody>
      </p:sp>
      <p:sp>
        <p:nvSpPr>
          <p:cNvPr id="4" name="Date Placeholder 3">
            <a:extLst>
              <a:ext uri="{FF2B5EF4-FFF2-40B4-BE49-F238E27FC236}">
                <a16:creationId xmlns:a16="http://schemas.microsoft.com/office/drawing/2014/main" id="{28067A25-55C4-4E86-9775-13BFDEA4BA6B}"/>
              </a:ext>
            </a:extLst>
          </p:cNvPr>
          <p:cNvSpPr>
            <a:spLocks noGrp="1"/>
          </p:cNvSpPr>
          <p:nvPr>
            <p:ph type="dt" sz="half" idx="10"/>
          </p:nvPr>
        </p:nvSpPr>
        <p:spPr>
          <a:xfrm>
            <a:off x="5259220" y="4370218"/>
            <a:ext cx="2263806" cy="365125"/>
          </a:xfrm>
        </p:spPr>
        <p:txBody>
          <a:bodyPr/>
          <a:lstStyle/>
          <a:p>
            <a:fld id="{0EC51A10-F515-459A-843D-5640C7CD1A1F}" type="datetimeFigureOut">
              <a:rPr lang="en-GB" smtClean="0"/>
              <a:t>13/07/2023</a:t>
            </a:fld>
            <a:endParaRPr lang="en-GB"/>
          </a:p>
        </p:txBody>
      </p:sp>
    </p:spTree>
    <p:extLst>
      <p:ext uri="{BB962C8B-B14F-4D97-AF65-F5344CB8AC3E}">
        <p14:creationId xmlns:p14="http://schemas.microsoft.com/office/powerpoint/2010/main" val="81030116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8" name="Picture 7" descr="A picture containing laptop, flying, green, computer&#10;&#10;Description automatically generated">
            <a:extLst>
              <a:ext uri="{FF2B5EF4-FFF2-40B4-BE49-F238E27FC236}">
                <a16:creationId xmlns:a16="http://schemas.microsoft.com/office/drawing/2014/main" id="{FD4B7346-6139-4F43-B616-5E04FE6F0670}"/>
              </a:ext>
            </a:extLst>
          </p:cNvPr>
          <p:cNvPicPr>
            <a:picLocks noChangeAspect="1"/>
          </p:cNvPicPr>
          <p:nvPr userDrawn="1"/>
        </p:nvPicPr>
        <p:blipFill rotWithShape="1">
          <a:blip r:embed="rId2"/>
          <a:srcRect l="12511" r="12511"/>
          <a:stretch/>
        </p:blipFill>
        <p:spPr>
          <a:xfrm rot="5400000">
            <a:off x="-856490" y="856489"/>
            <a:ext cx="6858000" cy="5145023"/>
          </a:xfrm>
          <a:prstGeom prst="rect">
            <a:avLst/>
          </a:prstGeom>
        </p:spPr>
      </p:pic>
      <p:pic>
        <p:nvPicPr>
          <p:cNvPr id="7" name="Picture 6">
            <a:extLst>
              <a:ext uri="{FF2B5EF4-FFF2-40B4-BE49-F238E27FC236}">
                <a16:creationId xmlns:a16="http://schemas.microsoft.com/office/drawing/2014/main" id="{27053547-9020-4B2B-A3DC-9E0EB8A97C0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1140" cy="6858000"/>
          </a:xfrm>
          <a:prstGeom prst="rect">
            <a:avLst/>
          </a:prstGeom>
        </p:spPr>
      </p:pic>
      <p:sp>
        <p:nvSpPr>
          <p:cNvPr id="2" name="Title 1">
            <a:extLst>
              <a:ext uri="{FF2B5EF4-FFF2-40B4-BE49-F238E27FC236}">
                <a16:creationId xmlns:a16="http://schemas.microsoft.com/office/drawing/2014/main" id="{CE332FA6-AD50-4DBA-8494-4E631E74CA9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07726FB-9B7C-45B0-BFCF-90893EF41394}"/>
              </a:ext>
            </a:extLst>
          </p:cNvPr>
          <p:cNvSpPr>
            <a:spLocks noGrp="1"/>
          </p:cNvSpPr>
          <p:nvPr>
            <p:ph idx="1"/>
          </p:nvPr>
        </p:nvSpPr>
        <p:spPr/>
        <p:txBody>
          <a:bodyPr/>
          <a:lstStyle/>
          <a:p>
            <a:pPr lvl="0"/>
            <a:r>
              <a:rPr lang="en-US"/>
              <a:t>Click to edit Master text styles</a:t>
            </a:r>
          </a:p>
          <a:p>
            <a:pPr lvl="1"/>
            <a:endParaRPr lang="en-US"/>
          </a:p>
        </p:txBody>
      </p:sp>
      <p:sp>
        <p:nvSpPr>
          <p:cNvPr id="4" name="Date Placeholder 3">
            <a:extLst>
              <a:ext uri="{FF2B5EF4-FFF2-40B4-BE49-F238E27FC236}">
                <a16:creationId xmlns:a16="http://schemas.microsoft.com/office/drawing/2014/main" id="{28067A25-55C4-4E86-9775-13BFDEA4BA6B}"/>
              </a:ext>
            </a:extLst>
          </p:cNvPr>
          <p:cNvSpPr>
            <a:spLocks noGrp="1"/>
          </p:cNvSpPr>
          <p:nvPr>
            <p:ph type="dt" sz="half" idx="10"/>
          </p:nvPr>
        </p:nvSpPr>
        <p:spPr>
          <a:xfrm>
            <a:off x="5259220" y="4370218"/>
            <a:ext cx="2263806" cy="365125"/>
          </a:xfrm>
        </p:spPr>
        <p:txBody>
          <a:bodyPr/>
          <a:lstStyle/>
          <a:p>
            <a:fld id="{0EC51A10-F515-459A-843D-5640C7CD1A1F}" type="datetimeFigureOut">
              <a:rPr lang="en-GB" smtClean="0"/>
              <a:t>13/07/2023</a:t>
            </a:fld>
            <a:endParaRPr lang="en-GB"/>
          </a:p>
        </p:txBody>
      </p:sp>
    </p:spTree>
    <p:extLst>
      <p:ext uri="{BB962C8B-B14F-4D97-AF65-F5344CB8AC3E}">
        <p14:creationId xmlns:p14="http://schemas.microsoft.com/office/powerpoint/2010/main" val="16448438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D6BCA-9315-47A1-A3BB-095F418A9ED3}"/>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5FCF035B-CCA4-4643-9D2F-F10461FE78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Content Placeholder 3">
            <a:extLst>
              <a:ext uri="{FF2B5EF4-FFF2-40B4-BE49-F238E27FC236}">
                <a16:creationId xmlns:a16="http://schemas.microsoft.com/office/drawing/2014/main" id="{90B9A3A3-5370-4091-8696-C833AE5300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Date Placeholder 4">
            <a:extLst>
              <a:ext uri="{FF2B5EF4-FFF2-40B4-BE49-F238E27FC236}">
                <a16:creationId xmlns:a16="http://schemas.microsoft.com/office/drawing/2014/main" id="{0DC89871-95FC-47F7-BCD5-FC5FBA57C59F}"/>
              </a:ext>
            </a:extLst>
          </p:cNvPr>
          <p:cNvSpPr>
            <a:spLocks noGrp="1"/>
          </p:cNvSpPr>
          <p:nvPr>
            <p:ph type="dt" sz="half" idx="10"/>
          </p:nvPr>
        </p:nvSpPr>
        <p:spPr/>
        <p:txBody>
          <a:bodyPr/>
          <a:lstStyle/>
          <a:p>
            <a:fld id="{0220B78C-91E3-4844-A705-E2A92E6855FE}" type="datetimeFigureOut">
              <a:rPr lang="en-BE" smtClean="0"/>
              <a:t>13/07/2023</a:t>
            </a:fld>
            <a:endParaRPr lang="en-BE"/>
          </a:p>
        </p:txBody>
      </p:sp>
      <p:sp>
        <p:nvSpPr>
          <p:cNvPr id="6" name="Footer Placeholder 5">
            <a:extLst>
              <a:ext uri="{FF2B5EF4-FFF2-40B4-BE49-F238E27FC236}">
                <a16:creationId xmlns:a16="http://schemas.microsoft.com/office/drawing/2014/main" id="{92CBD7D1-95D3-46D4-8A89-E03F4DDED928}"/>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C7DF82A6-7CC7-4C14-9E09-6D286E62A96D}"/>
              </a:ext>
            </a:extLst>
          </p:cNvPr>
          <p:cNvSpPr>
            <a:spLocks noGrp="1"/>
          </p:cNvSpPr>
          <p:nvPr>
            <p:ph type="sldNum" sz="quarter" idx="12"/>
          </p:nvPr>
        </p:nvSpPr>
        <p:spPr/>
        <p:txBody>
          <a:bodyPr/>
          <a:lstStyle/>
          <a:p>
            <a:fld id="{AA9C8C5D-267B-41A1-B9A2-53229FFB2144}" type="slidenum">
              <a:rPr lang="en-BE" smtClean="0"/>
              <a:t>‹#›</a:t>
            </a:fld>
            <a:endParaRPr lang="en-BE"/>
          </a:p>
        </p:txBody>
      </p:sp>
    </p:spTree>
    <p:extLst>
      <p:ext uri="{BB962C8B-B14F-4D97-AF65-F5344CB8AC3E}">
        <p14:creationId xmlns:p14="http://schemas.microsoft.com/office/powerpoint/2010/main" val="1944111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33B6D-4F6E-4CBD-B025-7F890931D0E1}"/>
              </a:ext>
            </a:extLst>
          </p:cNvPr>
          <p:cNvSpPr>
            <a:spLocks noGrp="1"/>
          </p:cNvSpPr>
          <p:nvPr>
            <p:ph type="title"/>
          </p:nvPr>
        </p:nvSpPr>
        <p:spPr>
          <a:xfrm>
            <a:off x="839788" y="365125"/>
            <a:ext cx="10515600" cy="1325563"/>
          </a:xfrm>
        </p:spPr>
        <p:txBody>
          <a:bodyPr/>
          <a:lstStyle/>
          <a:p>
            <a:r>
              <a:rPr lang="en-US"/>
              <a:t>Click to edit Master title style</a:t>
            </a:r>
            <a:endParaRPr lang="en-BE"/>
          </a:p>
        </p:txBody>
      </p:sp>
      <p:sp>
        <p:nvSpPr>
          <p:cNvPr id="3" name="Text Placeholder 2">
            <a:extLst>
              <a:ext uri="{FF2B5EF4-FFF2-40B4-BE49-F238E27FC236}">
                <a16:creationId xmlns:a16="http://schemas.microsoft.com/office/drawing/2014/main" id="{C3623D39-9A9B-4EA4-9F16-99CB615B52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A4CD74-ED8A-457E-B632-7F148FB8F1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Text Placeholder 4">
            <a:extLst>
              <a:ext uri="{FF2B5EF4-FFF2-40B4-BE49-F238E27FC236}">
                <a16:creationId xmlns:a16="http://schemas.microsoft.com/office/drawing/2014/main" id="{607C7741-8A9E-40BF-BBC2-6551CE9C55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A633B-F296-4C0E-AC67-80339988DA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7" name="Date Placeholder 6">
            <a:extLst>
              <a:ext uri="{FF2B5EF4-FFF2-40B4-BE49-F238E27FC236}">
                <a16:creationId xmlns:a16="http://schemas.microsoft.com/office/drawing/2014/main" id="{7FEBC926-9D76-4026-AFD4-CA8F60B85828}"/>
              </a:ext>
            </a:extLst>
          </p:cNvPr>
          <p:cNvSpPr>
            <a:spLocks noGrp="1"/>
          </p:cNvSpPr>
          <p:nvPr>
            <p:ph type="dt" sz="half" idx="10"/>
          </p:nvPr>
        </p:nvSpPr>
        <p:spPr/>
        <p:txBody>
          <a:bodyPr/>
          <a:lstStyle/>
          <a:p>
            <a:fld id="{0220B78C-91E3-4844-A705-E2A92E6855FE}" type="datetimeFigureOut">
              <a:rPr lang="en-BE" smtClean="0"/>
              <a:t>13/07/2023</a:t>
            </a:fld>
            <a:endParaRPr lang="en-BE"/>
          </a:p>
        </p:txBody>
      </p:sp>
      <p:sp>
        <p:nvSpPr>
          <p:cNvPr id="8" name="Footer Placeholder 7">
            <a:extLst>
              <a:ext uri="{FF2B5EF4-FFF2-40B4-BE49-F238E27FC236}">
                <a16:creationId xmlns:a16="http://schemas.microsoft.com/office/drawing/2014/main" id="{6ABF3FA6-DDD6-4D38-81E1-27E577E36FB4}"/>
              </a:ext>
            </a:extLst>
          </p:cNvPr>
          <p:cNvSpPr>
            <a:spLocks noGrp="1"/>
          </p:cNvSpPr>
          <p:nvPr>
            <p:ph type="ftr" sz="quarter" idx="11"/>
          </p:nvPr>
        </p:nvSpPr>
        <p:spPr/>
        <p:txBody>
          <a:bodyPr/>
          <a:lstStyle/>
          <a:p>
            <a:endParaRPr lang="en-BE"/>
          </a:p>
        </p:txBody>
      </p:sp>
      <p:sp>
        <p:nvSpPr>
          <p:cNvPr id="9" name="Slide Number Placeholder 8">
            <a:extLst>
              <a:ext uri="{FF2B5EF4-FFF2-40B4-BE49-F238E27FC236}">
                <a16:creationId xmlns:a16="http://schemas.microsoft.com/office/drawing/2014/main" id="{EF1BB3DB-3CA3-4577-8B12-461C29199E91}"/>
              </a:ext>
            </a:extLst>
          </p:cNvPr>
          <p:cNvSpPr>
            <a:spLocks noGrp="1"/>
          </p:cNvSpPr>
          <p:nvPr>
            <p:ph type="sldNum" sz="quarter" idx="12"/>
          </p:nvPr>
        </p:nvSpPr>
        <p:spPr/>
        <p:txBody>
          <a:bodyPr/>
          <a:lstStyle/>
          <a:p>
            <a:fld id="{AA9C8C5D-267B-41A1-B9A2-53229FFB2144}" type="slidenum">
              <a:rPr lang="en-BE" smtClean="0"/>
              <a:t>‹#›</a:t>
            </a:fld>
            <a:endParaRPr lang="en-BE"/>
          </a:p>
        </p:txBody>
      </p:sp>
    </p:spTree>
    <p:extLst>
      <p:ext uri="{BB962C8B-B14F-4D97-AF65-F5344CB8AC3E}">
        <p14:creationId xmlns:p14="http://schemas.microsoft.com/office/powerpoint/2010/main" val="3891463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2F0F6-FAA9-417C-A64F-B48FF0DBEAFD}"/>
              </a:ext>
            </a:extLst>
          </p:cNvPr>
          <p:cNvSpPr>
            <a:spLocks noGrp="1"/>
          </p:cNvSpPr>
          <p:nvPr>
            <p:ph type="title"/>
          </p:nvPr>
        </p:nvSpPr>
        <p:spPr/>
        <p:txBody>
          <a:bodyPr/>
          <a:lstStyle/>
          <a:p>
            <a:r>
              <a:rPr lang="en-US"/>
              <a:t>Click to edit Master title style</a:t>
            </a:r>
            <a:endParaRPr lang="en-BE"/>
          </a:p>
        </p:txBody>
      </p:sp>
      <p:sp>
        <p:nvSpPr>
          <p:cNvPr id="3" name="Date Placeholder 2">
            <a:extLst>
              <a:ext uri="{FF2B5EF4-FFF2-40B4-BE49-F238E27FC236}">
                <a16:creationId xmlns:a16="http://schemas.microsoft.com/office/drawing/2014/main" id="{77CCC6A2-E937-4B49-9D21-DA0236EB064E}"/>
              </a:ext>
            </a:extLst>
          </p:cNvPr>
          <p:cNvSpPr>
            <a:spLocks noGrp="1"/>
          </p:cNvSpPr>
          <p:nvPr>
            <p:ph type="dt" sz="half" idx="10"/>
          </p:nvPr>
        </p:nvSpPr>
        <p:spPr/>
        <p:txBody>
          <a:bodyPr/>
          <a:lstStyle/>
          <a:p>
            <a:fld id="{0220B78C-91E3-4844-A705-E2A92E6855FE}" type="datetimeFigureOut">
              <a:rPr lang="en-BE" smtClean="0"/>
              <a:t>13/07/2023</a:t>
            </a:fld>
            <a:endParaRPr lang="en-BE"/>
          </a:p>
        </p:txBody>
      </p:sp>
      <p:sp>
        <p:nvSpPr>
          <p:cNvPr id="4" name="Footer Placeholder 3">
            <a:extLst>
              <a:ext uri="{FF2B5EF4-FFF2-40B4-BE49-F238E27FC236}">
                <a16:creationId xmlns:a16="http://schemas.microsoft.com/office/drawing/2014/main" id="{C1F1025E-EB29-4F6C-83C6-6B5D7BB5DDD0}"/>
              </a:ext>
            </a:extLst>
          </p:cNvPr>
          <p:cNvSpPr>
            <a:spLocks noGrp="1"/>
          </p:cNvSpPr>
          <p:nvPr>
            <p:ph type="ftr" sz="quarter" idx="11"/>
          </p:nvPr>
        </p:nvSpPr>
        <p:spPr/>
        <p:txBody>
          <a:bodyPr/>
          <a:lstStyle/>
          <a:p>
            <a:endParaRPr lang="en-BE"/>
          </a:p>
        </p:txBody>
      </p:sp>
      <p:sp>
        <p:nvSpPr>
          <p:cNvPr id="5" name="Slide Number Placeholder 4">
            <a:extLst>
              <a:ext uri="{FF2B5EF4-FFF2-40B4-BE49-F238E27FC236}">
                <a16:creationId xmlns:a16="http://schemas.microsoft.com/office/drawing/2014/main" id="{0EA6C92D-97AA-4BB0-B70B-35141E835566}"/>
              </a:ext>
            </a:extLst>
          </p:cNvPr>
          <p:cNvSpPr>
            <a:spLocks noGrp="1"/>
          </p:cNvSpPr>
          <p:nvPr>
            <p:ph type="sldNum" sz="quarter" idx="12"/>
          </p:nvPr>
        </p:nvSpPr>
        <p:spPr/>
        <p:txBody>
          <a:bodyPr/>
          <a:lstStyle/>
          <a:p>
            <a:fld id="{AA9C8C5D-267B-41A1-B9A2-53229FFB2144}" type="slidenum">
              <a:rPr lang="en-BE" smtClean="0"/>
              <a:t>‹#›</a:t>
            </a:fld>
            <a:endParaRPr lang="en-BE"/>
          </a:p>
        </p:txBody>
      </p:sp>
    </p:spTree>
    <p:extLst>
      <p:ext uri="{BB962C8B-B14F-4D97-AF65-F5344CB8AC3E}">
        <p14:creationId xmlns:p14="http://schemas.microsoft.com/office/powerpoint/2010/main" val="2115759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9E798B-AD10-4591-92CB-80F3FCE3A1A6}"/>
              </a:ext>
            </a:extLst>
          </p:cNvPr>
          <p:cNvSpPr>
            <a:spLocks noGrp="1"/>
          </p:cNvSpPr>
          <p:nvPr>
            <p:ph type="dt" sz="half" idx="10"/>
          </p:nvPr>
        </p:nvSpPr>
        <p:spPr/>
        <p:txBody>
          <a:bodyPr/>
          <a:lstStyle/>
          <a:p>
            <a:fld id="{0220B78C-91E3-4844-A705-E2A92E6855FE}" type="datetimeFigureOut">
              <a:rPr lang="en-BE" smtClean="0"/>
              <a:t>13/07/2023</a:t>
            </a:fld>
            <a:endParaRPr lang="en-BE"/>
          </a:p>
        </p:txBody>
      </p:sp>
      <p:sp>
        <p:nvSpPr>
          <p:cNvPr id="3" name="Footer Placeholder 2">
            <a:extLst>
              <a:ext uri="{FF2B5EF4-FFF2-40B4-BE49-F238E27FC236}">
                <a16:creationId xmlns:a16="http://schemas.microsoft.com/office/drawing/2014/main" id="{5493B5CC-232E-42AB-80A8-85E070285876}"/>
              </a:ext>
            </a:extLst>
          </p:cNvPr>
          <p:cNvSpPr>
            <a:spLocks noGrp="1"/>
          </p:cNvSpPr>
          <p:nvPr>
            <p:ph type="ftr" sz="quarter" idx="11"/>
          </p:nvPr>
        </p:nvSpPr>
        <p:spPr/>
        <p:txBody>
          <a:bodyPr/>
          <a:lstStyle/>
          <a:p>
            <a:endParaRPr lang="en-BE"/>
          </a:p>
        </p:txBody>
      </p:sp>
      <p:sp>
        <p:nvSpPr>
          <p:cNvPr id="4" name="Slide Number Placeholder 3">
            <a:extLst>
              <a:ext uri="{FF2B5EF4-FFF2-40B4-BE49-F238E27FC236}">
                <a16:creationId xmlns:a16="http://schemas.microsoft.com/office/drawing/2014/main" id="{1F778FE6-3CCE-4E08-9783-5F73C8291867}"/>
              </a:ext>
            </a:extLst>
          </p:cNvPr>
          <p:cNvSpPr>
            <a:spLocks noGrp="1"/>
          </p:cNvSpPr>
          <p:nvPr>
            <p:ph type="sldNum" sz="quarter" idx="12"/>
          </p:nvPr>
        </p:nvSpPr>
        <p:spPr/>
        <p:txBody>
          <a:bodyPr/>
          <a:lstStyle/>
          <a:p>
            <a:fld id="{AA9C8C5D-267B-41A1-B9A2-53229FFB2144}" type="slidenum">
              <a:rPr lang="en-BE" smtClean="0"/>
              <a:t>‹#›</a:t>
            </a:fld>
            <a:endParaRPr lang="en-BE"/>
          </a:p>
        </p:txBody>
      </p:sp>
    </p:spTree>
    <p:extLst>
      <p:ext uri="{BB962C8B-B14F-4D97-AF65-F5344CB8AC3E}">
        <p14:creationId xmlns:p14="http://schemas.microsoft.com/office/powerpoint/2010/main" val="4191266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C0C42-3676-4057-8F1D-1EE9C80D65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E"/>
          </a:p>
        </p:txBody>
      </p:sp>
      <p:sp>
        <p:nvSpPr>
          <p:cNvPr id="3" name="Content Placeholder 2">
            <a:extLst>
              <a:ext uri="{FF2B5EF4-FFF2-40B4-BE49-F238E27FC236}">
                <a16:creationId xmlns:a16="http://schemas.microsoft.com/office/drawing/2014/main" id="{E9F0EE52-55B0-458F-B90D-6117345AAE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Text Placeholder 3">
            <a:extLst>
              <a:ext uri="{FF2B5EF4-FFF2-40B4-BE49-F238E27FC236}">
                <a16:creationId xmlns:a16="http://schemas.microsoft.com/office/drawing/2014/main" id="{B9FF346F-9076-48A9-AC58-3456C62E00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C85C6A-7D57-4A0D-B88D-B653E8C670BA}"/>
              </a:ext>
            </a:extLst>
          </p:cNvPr>
          <p:cNvSpPr>
            <a:spLocks noGrp="1"/>
          </p:cNvSpPr>
          <p:nvPr>
            <p:ph type="dt" sz="half" idx="10"/>
          </p:nvPr>
        </p:nvSpPr>
        <p:spPr/>
        <p:txBody>
          <a:bodyPr/>
          <a:lstStyle/>
          <a:p>
            <a:fld id="{0220B78C-91E3-4844-A705-E2A92E6855FE}" type="datetimeFigureOut">
              <a:rPr lang="en-BE" smtClean="0"/>
              <a:t>13/07/2023</a:t>
            </a:fld>
            <a:endParaRPr lang="en-BE"/>
          </a:p>
        </p:txBody>
      </p:sp>
      <p:sp>
        <p:nvSpPr>
          <p:cNvPr id="6" name="Footer Placeholder 5">
            <a:extLst>
              <a:ext uri="{FF2B5EF4-FFF2-40B4-BE49-F238E27FC236}">
                <a16:creationId xmlns:a16="http://schemas.microsoft.com/office/drawing/2014/main" id="{74706DAB-4D4A-4BBD-96F3-72A90A2E8BE3}"/>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0E663BF9-D94A-44D9-B91B-8DBAC8F2F853}"/>
              </a:ext>
            </a:extLst>
          </p:cNvPr>
          <p:cNvSpPr>
            <a:spLocks noGrp="1"/>
          </p:cNvSpPr>
          <p:nvPr>
            <p:ph type="sldNum" sz="quarter" idx="12"/>
          </p:nvPr>
        </p:nvSpPr>
        <p:spPr/>
        <p:txBody>
          <a:bodyPr/>
          <a:lstStyle/>
          <a:p>
            <a:fld id="{AA9C8C5D-267B-41A1-B9A2-53229FFB2144}" type="slidenum">
              <a:rPr lang="en-BE" smtClean="0"/>
              <a:t>‹#›</a:t>
            </a:fld>
            <a:endParaRPr lang="en-BE"/>
          </a:p>
        </p:txBody>
      </p:sp>
    </p:spTree>
    <p:extLst>
      <p:ext uri="{BB962C8B-B14F-4D97-AF65-F5344CB8AC3E}">
        <p14:creationId xmlns:p14="http://schemas.microsoft.com/office/powerpoint/2010/main" val="2455222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61363-5185-4AFF-A2BD-F626F74A50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E"/>
          </a:p>
        </p:txBody>
      </p:sp>
      <p:sp>
        <p:nvSpPr>
          <p:cNvPr id="3" name="Picture Placeholder 2">
            <a:extLst>
              <a:ext uri="{FF2B5EF4-FFF2-40B4-BE49-F238E27FC236}">
                <a16:creationId xmlns:a16="http://schemas.microsoft.com/office/drawing/2014/main" id="{414120E9-4277-4957-9516-9AF927AD5A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037702C7-926D-4B59-9DF2-FD6146DF66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904772-7068-4F72-96DC-2D79B1266FC6}"/>
              </a:ext>
            </a:extLst>
          </p:cNvPr>
          <p:cNvSpPr>
            <a:spLocks noGrp="1"/>
          </p:cNvSpPr>
          <p:nvPr>
            <p:ph type="dt" sz="half" idx="10"/>
          </p:nvPr>
        </p:nvSpPr>
        <p:spPr/>
        <p:txBody>
          <a:bodyPr/>
          <a:lstStyle/>
          <a:p>
            <a:fld id="{0220B78C-91E3-4844-A705-E2A92E6855FE}" type="datetimeFigureOut">
              <a:rPr lang="en-BE" smtClean="0"/>
              <a:t>13/07/2023</a:t>
            </a:fld>
            <a:endParaRPr lang="en-BE"/>
          </a:p>
        </p:txBody>
      </p:sp>
      <p:sp>
        <p:nvSpPr>
          <p:cNvPr id="6" name="Footer Placeholder 5">
            <a:extLst>
              <a:ext uri="{FF2B5EF4-FFF2-40B4-BE49-F238E27FC236}">
                <a16:creationId xmlns:a16="http://schemas.microsoft.com/office/drawing/2014/main" id="{D3422754-D211-4181-80A8-1A15972A3ABE}"/>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79071354-8D67-42F9-A79F-EA469DE9E458}"/>
              </a:ext>
            </a:extLst>
          </p:cNvPr>
          <p:cNvSpPr>
            <a:spLocks noGrp="1"/>
          </p:cNvSpPr>
          <p:nvPr>
            <p:ph type="sldNum" sz="quarter" idx="12"/>
          </p:nvPr>
        </p:nvSpPr>
        <p:spPr/>
        <p:txBody>
          <a:bodyPr/>
          <a:lstStyle/>
          <a:p>
            <a:fld id="{AA9C8C5D-267B-41A1-B9A2-53229FFB2144}" type="slidenum">
              <a:rPr lang="en-BE" smtClean="0"/>
              <a:t>‹#›</a:t>
            </a:fld>
            <a:endParaRPr lang="en-BE"/>
          </a:p>
        </p:txBody>
      </p:sp>
    </p:spTree>
    <p:extLst>
      <p:ext uri="{BB962C8B-B14F-4D97-AF65-F5344CB8AC3E}">
        <p14:creationId xmlns:p14="http://schemas.microsoft.com/office/powerpoint/2010/main" val="1779395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theme" Target="../theme/theme2.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34.xml"/><Relationship Id="rId1"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87FCB3-9C3B-4539-8C4E-599A9E1EAB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BE"/>
          </a:p>
        </p:txBody>
      </p:sp>
      <p:sp>
        <p:nvSpPr>
          <p:cNvPr id="3" name="Text Placeholder 2">
            <a:extLst>
              <a:ext uri="{FF2B5EF4-FFF2-40B4-BE49-F238E27FC236}">
                <a16:creationId xmlns:a16="http://schemas.microsoft.com/office/drawing/2014/main" id="{6A57972D-D975-4FD4-A7C0-7DDCF79393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C234CA9E-27A1-449D-840F-6FEF0EE402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20B78C-91E3-4844-A705-E2A92E6855FE}" type="datetimeFigureOut">
              <a:rPr lang="en-BE" smtClean="0"/>
              <a:t>13/07/2023</a:t>
            </a:fld>
            <a:endParaRPr lang="en-BE"/>
          </a:p>
        </p:txBody>
      </p:sp>
      <p:sp>
        <p:nvSpPr>
          <p:cNvPr id="5" name="Footer Placeholder 4">
            <a:extLst>
              <a:ext uri="{FF2B5EF4-FFF2-40B4-BE49-F238E27FC236}">
                <a16:creationId xmlns:a16="http://schemas.microsoft.com/office/drawing/2014/main" id="{C247F0D0-4855-4BFE-B4F7-882A07A8CC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E"/>
          </a:p>
        </p:txBody>
      </p:sp>
      <p:sp>
        <p:nvSpPr>
          <p:cNvPr id="6" name="Slide Number Placeholder 5">
            <a:extLst>
              <a:ext uri="{FF2B5EF4-FFF2-40B4-BE49-F238E27FC236}">
                <a16:creationId xmlns:a16="http://schemas.microsoft.com/office/drawing/2014/main" id="{16025F22-B6ED-4E50-B19C-1B58C86FAE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9C8C5D-267B-41A1-B9A2-53229FFB2144}" type="slidenum">
              <a:rPr lang="en-BE" smtClean="0"/>
              <a:t>‹#›</a:t>
            </a:fld>
            <a:endParaRPr lang="en-BE"/>
          </a:p>
        </p:txBody>
      </p:sp>
    </p:spTree>
    <p:extLst>
      <p:ext uri="{BB962C8B-B14F-4D97-AF65-F5344CB8AC3E}">
        <p14:creationId xmlns:p14="http://schemas.microsoft.com/office/powerpoint/2010/main" val="18899543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p:cNvSpPr txBox="1"/>
          <p:nvPr userDrawn="1"/>
        </p:nvSpPr>
        <p:spPr>
          <a:xfrm>
            <a:off x="8983425" y="6284068"/>
            <a:ext cx="2472719" cy="400110"/>
          </a:xfrm>
          <a:prstGeom prst="rect">
            <a:avLst/>
          </a:prstGeom>
          <a:noFill/>
        </p:spPr>
        <p:txBody>
          <a:bodyPr wrap="square" rtlCol="0">
            <a:spAutoFit/>
          </a:bodyPr>
          <a:lstStyle/>
          <a:p>
            <a:pPr algn="r"/>
            <a:r>
              <a:rPr lang="en-US" sz="2000" err="1">
                <a:solidFill>
                  <a:srgbClr val="00205B"/>
                </a:solidFill>
                <a:latin typeface="Calibri" charset="0"/>
                <a:ea typeface="Calibri" charset="0"/>
                <a:cs typeface="Calibri" charset="0"/>
              </a:rPr>
              <a:t>amchameu.eu</a:t>
            </a:r>
            <a:endParaRPr lang="en-US" sz="2000">
              <a:solidFill>
                <a:srgbClr val="00205B"/>
              </a:solidFill>
              <a:latin typeface="Calibri" charset="0"/>
              <a:ea typeface="Calibri" charset="0"/>
              <a:cs typeface="Calibri" charset="0"/>
            </a:endParaRPr>
          </a:p>
        </p:txBody>
      </p:sp>
      <p:pic>
        <p:nvPicPr>
          <p:cNvPr id="8" name="Picture 7"/>
          <p:cNvPicPr>
            <a:picLocks noChangeAspect="1"/>
          </p:cNvPicPr>
          <p:nvPr userDrawn="1"/>
        </p:nvPicPr>
        <p:blipFill>
          <a:blip r:embed="rId22" cstate="hqprint">
            <a:extLst>
              <a:ext uri="{28A0092B-C50C-407E-A947-70E740481C1C}">
                <a14:useLocalDpi xmlns:a14="http://schemas.microsoft.com/office/drawing/2010/main" val="0"/>
              </a:ext>
            </a:extLst>
          </a:blip>
          <a:stretch>
            <a:fillRect/>
          </a:stretch>
        </p:blipFill>
        <p:spPr>
          <a:xfrm>
            <a:off x="838200" y="5819614"/>
            <a:ext cx="1758315" cy="767441"/>
          </a:xfrm>
          <a:prstGeom prst="rect">
            <a:avLst/>
          </a:prstGeom>
        </p:spPr>
      </p:pic>
      <p:cxnSp>
        <p:nvCxnSpPr>
          <p:cNvPr id="9" name="Straight Connector 8"/>
          <p:cNvCxnSpPr/>
          <p:nvPr userDrawn="1"/>
        </p:nvCxnSpPr>
        <p:spPr>
          <a:xfrm>
            <a:off x="0" y="1403843"/>
            <a:ext cx="12192000" cy="5193"/>
          </a:xfrm>
          <a:prstGeom prst="line">
            <a:avLst/>
          </a:prstGeom>
          <a:ln w="25400">
            <a:solidFill>
              <a:srgbClr val="BF0D3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924410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2" r:id="rId18"/>
    <p:sldLayoutId id="2147483698" r:id="rId19"/>
    <p:sldLayoutId id="2147483699" r:id="rId20"/>
  </p:sldLayoutIdLst>
  <p:txStyles>
    <p:titleStyle>
      <a:lvl1pPr algn="l" defTabSz="914400" rtl="0" eaLnBrk="1" latinLnBrk="0" hangingPunct="1">
        <a:lnSpc>
          <a:spcPct val="90000"/>
        </a:lnSpc>
        <a:spcBef>
          <a:spcPct val="0"/>
        </a:spcBef>
        <a:buNone/>
        <a:defRPr sz="4400" kern="1200">
          <a:solidFill>
            <a:schemeClr val="tx1"/>
          </a:solidFill>
          <a:latin typeface="Calibri" charset="0"/>
          <a:ea typeface="Calibri" charset="0"/>
          <a:cs typeface="Calibri"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charset="0"/>
          <a:ea typeface="Calibri" charset="0"/>
          <a:cs typeface="Calibr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charset="0"/>
          <a:ea typeface="Calibri" charset="0"/>
          <a:cs typeface="Calibr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charset="0"/>
          <a:ea typeface="Calibri" charset="0"/>
          <a:cs typeface="Calibr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charset="0"/>
          <a:ea typeface="Calibri" charset="0"/>
          <a:cs typeface="Calibr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charset="0"/>
          <a:ea typeface="Calibri" charset="0"/>
          <a:cs typeface="Calibr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193C44-A3C2-477B-94EA-0CD9343B1243}"/>
              </a:ext>
            </a:extLst>
          </p:cNvPr>
          <p:cNvSpPr>
            <a:spLocks noGrp="1"/>
          </p:cNvSpPr>
          <p:nvPr>
            <p:ph type="title"/>
          </p:nvPr>
        </p:nvSpPr>
        <p:spPr>
          <a:xfrm>
            <a:off x="5259220" y="2880805"/>
            <a:ext cx="6133730" cy="717951"/>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4C81AA6-699D-4957-9620-A6238A460829}"/>
              </a:ext>
            </a:extLst>
          </p:cNvPr>
          <p:cNvSpPr>
            <a:spLocks noGrp="1"/>
          </p:cNvSpPr>
          <p:nvPr>
            <p:ph type="body" idx="1"/>
          </p:nvPr>
        </p:nvSpPr>
        <p:spPr>
          <a:xfrm>
            <a:off x="5259220" y="3760957"/>
            <a:ext cx="6133730" cy="447060"/>
          </a:xfrm>
          <a:prstGeom prst="rect">
            <a:avLst/>
          </a:prstGeom>
        </p:spPr>
        <p:txBody>
          <a:bodyPr vert="horz" lIns="91440" tIns="45720" rIns="91440" bIns="45720" rtlCol="0">
            <a:normAutofit/>
          </a:bodyPr>
          <a:lstStyle/>
          <a:p>
            <a:pPr lvl="0"/>
            <a:r>
              <a:rPr lang="en-US"/>
              <a:t>Click to edit Master text styles</a:t>
            </a:r>
          </a:p>
          <a:p>
            <a:pPr lvl="1"/>
            <a:endParaRPr lang="en-GB"/>
          </a:p>
        </p:txBody>
      </p:sp>
      <p:sp>
        <p:nvSpPr>
          <p:cNvPr id="4" name="Date Placeholder 3">
            <a:extLst>
              <a:ext uri="{FF2B5EF4-FFF2-40B4-BE49-F238E27FC236}">
                <a16:creationId xmlns:a16="http://schemas.microsoft.com/office/drawing/2014/main" id="{94C8E9DB-C025-4DC7-AB82-6A044025B368}"/>
              </a:ext>
            </a:extLst>
          </p:cNvPr>
          <p:cNvSpPr>
            <a:spLocks noGrp="1"/>
          </p:cNvSpPr>
          <p:nvPr>
            <p:ph type="dt" sz="half" idx="2"/>
          </p:nvPr>
        </p:nvSpPr>
        <p:spPr>
          <a:xfrm>
            <a:off x="5259220" y="4370218"/>
            <a:ext cx="2743200" cy="365125"/>
          </a:xfrm>
          <a:prstGeom prst="rect">
            <a:avLst/>
          </a:prstGeom>
        </p:spPr>
        <p:txBody>
          <a:bodyPr vert="horz" lIns="91440" tIns="45720" rIns="91440" bIns="45720" rtlCol="0" anchor="ctr"/>
          <a:lstStyle>
            <a:lvl1pPr algn="l">
              <a:defRPr sz="1200">
                <a:solidFill>
                  <a:schemeClr val="bg1"/>
                </a:solidFill>
                <a:latin typeface="Arial" panose="020B0604020202020204" pitchFamily="34" charset="0"/>
                <a:cs typeface="Arial" panose="020B0604020202020204" pitchFamily="34" charset="0"/>
              </a:defRPr>
            </a:lvl1pPr>
          </a:lstStyle>
          <a:p>
            <a:fld id="{0EC51A10-F515-459A-843D-5640C7CD1A1F}" type="datetimeFigureOut">
              <a:rPr lang="en-GB" smtClean="0"/>
              <a:pPr/>
              <a:t>13/07/2023</a:t>
            </a:fld>
            <a:endParaRPr lang="en-GB"/>
          </a:p>
        </p:txBody>
      </p:sp>
      <p:sp>
        <p:nvSpPr>
          <p:cNvPr id="5" name="MSIPCMContentMarking" descr="{&quot;HashCode&quot;:-1890224402,&quot;Placement&quot;:&quot;Header&quot;,&quot;Top&quot;:0.0,&quot;Left&quot;:868.578,&quot;SlideWidth&quot;:960,&quot;SlideHeight&quot;:540}">
            <a:extLst>
              <a:ext uri="{FF2B5EF4-FFF2-40B4-BE49-F238E27FC236}">
                <a16:creationId xmlns:a16="http://schemas.microsoft.com/office/drawing/2014/main" id="{255A7CCD-CC9D-463B-929D-1324DC0EF758}"/>
              </a:ext>
            </a:extLst>
          </p:cNvPr>
          <p:cNvSpPr txBox="1"/>
          <p:nvPr userDrawn="1"/>
        </p:nvSpPr>
        <p:spPr>
          <a:xfrm>
            <a:off x="11030941" y="0"/>
            <a:ext cx="1161059" cy="262344"/>
          </a:xfrm>
          <a:prstGeom prst="rect">
            <a:avLst/>
          </a:prstGeom>
          <a:noFill/>
        </p:spPr>
        <p:txBody>
          <a:bodyPr vert="horz" wrap="square" lIns="0" tIns="0" rIns="0" bIns="0" rtlCol="0" anchor="ctr" anchorCtr="1">
            <a:spAutoFit/>
          </a:bodyPr>
          <a:lstStyle/>
          <a:p>
            <a:pPr algn="r">
              <a:spcBef>
                <a:spcPts val="0"/>
              </a:spcBef>
              <a:spcAft>
                <a:spcPts val="0"/>
              </a:spcAft>
            </a:pPr>
            <a:r>
              <a:rPr lang="en-GB" sz="1000">
                <a:solidFill>
                  <a:srgbClr val="000000"/>
                </a:solidFill>
                <a:latin typeface="Calibri" panose="020F0502020204030204" pitchFamily="34" charset="0"/>
              </a:rPr>
              <a:t>Highly Restricted</a:t>
            </a:r>
          </a:p>
        </p:txBody>
      </p:sp>
    </p:spTree>
    <p:extLst>
      <p:ext uri="{BB962C8B-B14F-4D97-AF65-F5344CB8AC3E}">
        <p14:creationId xmlns:p14="http://schemas.microsoft.com/office/powerpoint/2010/main" val="2308093936"/>
      </p:ext>
    </p:extLst>
  </p:cSld>
  <p:clrMap bg1="lt1" tx1="dk1" bg2="lt2" tx2="dk2" accent1="accent1" accent2="accent2" accent3="accent3" accent4="accent4" accent5="accent5" accent6="accent6" hlink="hlink" folHlink="folHlink"/>
  <p:sldLayoutIdLst>
    <p:sldLayoutId id="2147483696" r:id="rId1"/>
    <p:sldLayoutId id="2147483697" r:id="rId2"/>
  </p:sldLayoutIdLst>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xStyles>
    <p:title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FDDA00"/>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hyperlink" Target="https://urldefense.com/v3/__https:/echa.europa.eu/documents/10162/8de11d7c-c56f-e204-5072-e89f11071219__;!!MIVpWs_L!vW5cG3QAmXD27zqSuvDMv6GnqopopNyQ0j1Afs4CPxwR2RhoilKvwQuY5ohSaJuNTSExwa8tl8xsRg$" TargetMode="Externa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6.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tags" Target="../tags/tag1.xml"/><Relationship Id="rId6" Type="http://schemas.openxmlformats.org/officeDocument/2006/relationships/image" Target="../media/image24.jpeg"/><Relationship Id="rId5" Type="http://schemas.openxmlformats.org/officeDocument/2006/relationships/image" Target="../media/image23.e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2" Type="http://schemas.openxmlformats.org/officeDocument/2006/relationships/hyperlink" Target="https://www.tu.no/artikler/et-forbud-mot-pfas-er-bra-for-miljoet-men-det-kan-svekke-mulighetene-til-a-na-klimamalene/533338?utm_source=newsletter-tudaily&amp;utm_medium=email&amp;utm_campaign=newsletter-2023-06-28" TargetMode="Externa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6.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svg"/><Relationship Id="rId3" Type="http://schemas.openxmlformats.org/officeDocument/2006/relationships/notesSlide" Target="../notesSlides/notesSlide2.xml"/><Relationship Id="rId7" Type="http://schemas.openxmlformats.org/officeDocument/2006/relationships/image" Target="../media/image29.svg"/><Relationship Id="rId12" Type="http://schemas.openxmlformats.org/officeDocument/2006/relationships/image" Target="../media/image34.png"/><Relationship Id="rId2" Type="http://schemas.openxmlformats.org/officeDocument/2006/relationships/slideLayout" Target="../slideLayouts/slideLayout31.xml"/><Relationship Id="rId1" Type="http://schemas.openxmlformats.org/officeDocument/2006/relationships/tags" Target="../tags/tag2.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3.emf"/><Relationship Id="rId15" Type="http://schemas.openxmlformats.org/officeDocument/2006/relationships/image" Target="../media/image37.svg"/><Relationship Id="rId10" Type="http://schemas.openxmlformats.org/officeDocument/2006/relationships/image" Target="../media/image32.png"/><Relationship Id="rId4" Type="http://schemas.openxmlformats.org/officeDocument/2006/relationships/oleObject" Target="../embeddings/oleObject2.bin"/><Relationship Id="rId9" Type="http://schemas.openxmlformats.org/officeDocument/2006/relationships/image" Target="../media/image31.svg"/><Relationship Id="rId14" Type="http://schemas.openxmlformats.org/officeDocument/2006/relationships/image" Target="../media/image3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notesSlide" Target="../notesSlides/notesSlide3.xml"/><Relationship Id="rId7" Type="http://schemas.openxmlformats.org/officeDocument/2006/relationships/image" Target="../media/image39.svg"/><Relationship Id="rId2" Type="http://schemas.openxmlformats.org/officeDocument/2006/relationships/slideLayout" Target="../slideLayouts/slideLayout31.xml"/><Relationship Id="rId1" Type="http://schemas.openxmlformats.org/officeDocument/2006/relationships/tags" Target="../tags/tag3.xml"/><Relationship Id="rId6" Type="http://schemas.openxmlformats.org/officeDocument/2006/relationships/image" Target="../media/image38.png"/><Relationship Id="rId11" Type="http://schemas.openxmlformats.org/officeDocument/2006/relationships/image" Target="../media/image43.svg"/><Relationship Id="rId5" Type="http://schemas.openxmlformats.org/officeDocument/2006/relationships/image" Target="../media/image23.emf"/><Relationship Id="rId10" Type="http://schemas.openxmlformats.org/officeDocument/2006/relationships/image" Target="../media/image42.png"/><Relationship Id="rId4" Type="http://schemas.openxmlformats.org/officeDocument/2006/relationships/oleObject" Target="../embeddings/oleObject3.bin"/><Relationship Id="rId9" Type="http://schemas.openxmlformats.org/officeDocument/2006/relationships/image" Target="../media/image41.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hyperlink" Target="https://www.ft.com/content/45381491-eb51-4da8-8b36-d48e68a1054c" TargetMode="Externa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873352" y="1210700"/>
            <a:ext cx="9762097" cy="1590799"/>
          </a:xfrm>
        </p:spPr>
        <p:txBody>
          <a:bodyPr/>
          <a:lstStyle/>
          <a:p>
            <a:r>
              <a:rPr lang="en-US" dirty="0"/>
              <a:t>EU Policy Update call</a:t>
            </a:r>
          </a:p>
          <a:p>
            <a:r>
              <a:rPr lang="en-US" dirty="0"/>
              <a:t>PFAS Restriction Proposal</a:t>
            </a:r>
          </a:p>
        </p:txBody>
      </p:sp>
      <p:sp>
        <p:nvSpPr>
          <p:cNvPr id="3" name="Content Placeholder 2"/>
          <p:cNvSpPr>
            <a:spLocks noGrp="1"/>
          </p:cNvSpPr>
          <p:nvPr>
            <p:ph sz="quarter" idx="11"/>
          </p:nvPr>
        </p:nvSpPr>
        <p:spPr/>
        <p:txBody>
          <a:bodyPr/>
          <a:lstStyle/>
          <a:p>
            <a:r>
              <a:rPr lang="en-US" dirty="0"/>
              <a:t>Thursday, 13 July 2023</a:t>
            </a:r>
          </a:p>
        </p:txBody>
      </p:sp>
      <p:sp>
        <p:nvSpPr>
          <p:cNvPr id="4" name="TextBox 3">
            <a:extLst>
              <a:ext uri="{FF2B5EF4-FFF2-40B4-BE49-F238E27FC236}">
                <a16:creationId xmlns:a16="http://schemas.microsoft.com/office/drawing/2014/main" id="{A09129EA-4CBF-468F-906B-1BF4355C11B3}"/>
              </a:ext>
            </a:extLst>
          </p:cNvPr>
          <p:cNvSpPr txBox="1"/>
          <p:nvPr/>
        </p:nvSpPr>
        <p:spPr>
          <a:xfrm>
            <a:off x="9378892" y="6040074"/>
            <a:ext cx="22646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solidFill>
                  <a:srgbClr val="002060"/>
                </a:solidFill>
                <a:latin typeface="Calibri" panose="020F0502020204030204"/>
              </a:rPr>
              <a:t>Elena Maccaferri</a:t>
            </a:r>
            <a:r>
              <a:rPr kumimoji="0" lang="en-US" sz="1800" b="0" i="1" u="none" strike="noStrike" kern="1200" cap="none" spc="0" normalizeH="0" baseline="0" noProof="0" dirty="0">
                <a:ln>
                  <a:noFill/>
                </a:ln>
                <a:solidFill>
                  <a:srgbClr val="002060"/>
                </a:solidFill>
                <a:effectLst/>
                <a:uLnTx/>
                <a:uFillTx/>
                <a:latin typeface="Calibri" panose="020F0502020204030204"/>
                <a:ea typeface="+mn-ea"/>
                <a:cs typeface="+mn-cs"/>
              </a:rPr>
              <a:t>, AEU</a:t>
            </a:r>
            <a:endParaRPr kumimoji="0" lang="en-BE" sz="1800" b="0" i="1"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391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894D0-D171-2688-CD40-B832F35972B5}"/>
              </a:ext>
            </a:extLst>
          </p:cNvPr>
          <p:cNvSpPr>
            <a:spLocks noGrp="1"/>
          </p:cNvSpPr>
          <p:nvPr>
            <p:ph type="title"/>
          </p:nvPr>
        </p:nvSpPr>
        <p:spPr>
          <a:xfrm>
            <a:off x="673494" y="198627"/>
            <a:ext cx="11353800" cy="1325563"/>
          </a:xfrm>
        </p:spPr>
        <p:txBody>
          <a:bodyPr>
            <a:normAutofit/>
          </a:bodyPr>
          <a:lstStyle/>
          <a:p>
            <a:r>
              <a:rPr lang="en-US" sz="3600"/>
              <a:t>Pharmaceutical sector</a:t>
            </a:r>
            <a:endParaRPr lang="en-BE" sz="3600" dirty="0"/>
          </a:p>
        </p:txBody>
      </p:sp>
      <p:sp>
        <p:nvSpPr>
          <p:cNvPr id="4" name="Content Placeholder 2">
            <a:extLst>
              <a:ext uri="{FF2B5EF4-FFF2-40B4-BE49-F238E27FC236}">
                <a16:creationId xmlns:a16="http://schemas.microsoft.com/office/drawing/2014/main" id="{1A06AE8C-16C4-BB96-54AF-C61858D84988}"/>
              </a:ext>
            </a:extLst>
          </p:cNvPr>
          <p:cNvSpPr>
            <a:spLocks noGrp="1"/>
          </p:cNvSpPr>
          <p:nvPr>
            <p:ph idx="1"/>
          </p:nvPr>
        </p:nvSpPr>
        <p:spPr>
          <a:xfrm>
            <a:off x="518322" y="1754573"/>
            <a:ext cx="10855897" cy="4351338"/>
          </a:xfrm>
        </p:spPr>
        <p:txBody>
          <a:bodyPr>
            <a:normAutofit/>
          </a:bodyPr>
          <a:lstStyle/>
          <a:p>
            <a:pPr marL="457200" indent="-457200" algn="just">
              <a:buFont typeface="Arial" panose="020B0604020202020204" pitchFamily="34" charset="0"/>
              <a:buChar char="•"/>
            </a:pPr>
            <a:r>
              <a:rPr lang="en-US" sz="2400" dirty="0"/>
              <a:t>The restriction </a:t>
            </a:r>
            <a:r>
              <a:rPr lang="en-GB" sz="2400" dirty="0"/>
              <a:t>would cause long-term </a:t>
            </a:r>
            <a:r>
              <a:rPr lang="en-GB" sz="2400" b="1" dirty="0"/>
              <a:t>unavailability </a:t>
            </a:r>
            <a:r>
              <a:rPr lang="en-GB" sz="2400" dirty="0"/>
              <a:t>of most human [and veterinary] medicines (incl. vaccines) for all therapeutic areas in Europe and beyond. </a:t>
            </a:r>
          </a:p>
          <a:p>
            <a:pPr marL="457200" indent="-457200" algn="just">
              <a:buFont typeface="Arial" panose="020B0604020202020204" pitchFamily="34" charset="0"/>
              <a:buChar char="•"/>
            </a:pPr>
            <a:r>
              <a:rPr lang="en-GB" sz="2400" dirty="0"/>
              <a:t>Substances such as </a:t>
            </a:r>
            <a:r>
              <a:rPr lang="en-GB" sz="2400" b="1" dirty="0"/>
              <a:t>fluoropolymers are indispensable</a:t>
            </a:r>
            <a:r>
              <a:rPr lang="en-GB" sz="2400" dirty="0"/>
              <a:t> in production lines, immediate/primary packaging and medical devices as they aid the manufacture and delivery of medicines to patients.</a:t>
            </a:r>
          </a:p>
          <a:p>
            <a:pPr marL="457200" indent="-457200" algn="just">
              <a:buFont typeface="Arial" panose="020B0604020202020204" pitchFamily="34" charset="0"/>
              <a:buChar char="•"/>
            </a:pPr>
            <a:r>
              <a:rPr lang="en-GB" sz="2400" dirty="0"/>
              <a:t>Alternatives </a:t>
            </a:r>
            <a:r>
              <a:rPr lang="en-GB" sz="2400" b="1" dirty="0"/>
              <a:t>are not immediately available</a:t>
            </a:r>
            <a:r>
              <a:rPr lang="en-GB" sz="2400" dirty="0"/>
              <a:t>, while substitution would require a completely new, expensive build-up of production equipment and lines, which could take years</a:t>
            </a:r>
            <a:r>
              <a:rPr lang="en-GB" sz="2600" dirty="0"/>
              <a:t>. </a:t>
            </a:r>
            <a:endParaRPr lang="en-US" sz="2600" dirty="0"/>
          </a:p>
        </p:txBody>
      </p:sp>
    </p:spTree>
    <p:extLst>
      <p:ext uri="{BB962C8B-B14F-4D97-AF65-F5344CB8AC3E}">
        <p14:creationId xmlns:p14="http://schemas.microsoft.com/office/powerpoint/2010/main" val="1913219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894D0-D171-2688-CD40-B832F35972B5}"/>
              </a:ext>
            </a:extLst>
          </p:cNvPr>
          <p:cNvSpPr>
            <a:spLocks noGrp="1"/>
          </p:cNvSpPr>
          <p:nvPr>
            <p:ph type="title"/>
          </p:nvPr>
        </p:nvSpPr>
        <p:spPr>
          <a:xfrm>
            <a:off x="761769" y="214152"/>
            <a:ext cx="11353800" cy="1325563"/>
          </a:xfrm>
        </p:spPr>
        <p:txBody>
          <a:bodyPr>
            <a:normAutofit/>
          </a:bodyPr>
          <a:lstStyle/>
          <a:p>
            <a:r>
              <a:rPr lang="en-US" sz="3600" dirty="0"/>
              <a:t>Medical Technology – Marc Theurer, Gore</a:t>
            </a:r>
            <a:endParaRPr lang="en-BE" sz="3600" dirty="0"/>
          </a:p>
        </p:txBody>
      </p:sp>
      <p:sp>
        <p:nvSpPr>
          <p:cNvPr id="3" name="Content Placeholder 2">
            <a:extLst>
              <a:ext uri="{FF2B5EF4-FFF2-40B4-BE49-F238E27FC236}">
                <a16:creationId xmlns:a16="http://schemas.microsoft.com/office/drawing/2014/main" id="{113A6738-CA17-13EE-72D7-451E3554A2FC}"/>
              </a:ext>
            </a:extLst>
          </p:cNvPr>
          <p:cNvSpPr>
            <a:spLocks noGrp="1"/>
          </p:cNvSpPr>
          <p:nvPr>
            <p:ph idx="1"/>
          </p:nvPr>
        </p:nvSpPr>
        <p:spPr>
          <a:xfrm>
            <a:off x="518322" y="1754573"/>
            <a:ext cx="10855897" cy="4351338"/>
          </a:xfrm>
        </p:spPr>
        <p:txBody>
          <a:bodyPr>
            <a:noAutofit/>
          </a:bodyPr>
          <a:lstStyle/>
          <a:p>
            <a:pPr marL="457200" indent="-457200" algn="just">
              <a:spcBef>
                <a:spcPts val="0"/>
              </a:spcBef>
              <a:spcAft>
                <a:spcPts val="600"/>
              </a:spcAft>
              <a:buFont typeface="Arial" panose="020B0604020202020204" pitchFamily="34" charset="0"/>
              <a:buChar char="•"/>
            </a:pPr>
            <a:r>
              <a:rPr lang="en-US" sz="2400" dirty="0">
                <a:latin typeface="+mn-lt"/>
              </a:rPr>
              <a:t>No exemption for medical technology proposed: Restriction with significant impact on availability of medical technology in the EU</a:t>
            </a:r>
          </a:p>
          <a:p>
            <a:pPr marL="914400" lvl="1" indent="-457200" algn="just">
              <a:spcBef>
                <a:spcPts val="0"/>
              </a:spcBef>
              <a:spcAft>
                <a:spcPts val="600"/>
              </a:spcAft>
              <a:buFont typeface="Arial" panose="020B0604020202020204" pitchFamily="34" charset="0"/>
              <a:buChar char="•"/>
            </a:pPr>
            <a:r>
              <a:rPr lang="en-US" dirty="0">
                <a:latin typeface="+mn-lt"/>
              </a:rPr>
              <a:t>According to trade associations SPECTARIS, 30 – 50% of </a:t>
            </a:r>
            <a:r>
              <a:rPr lang="en-US" dirty="0">
                <a:effectLst/>
                <a:latin typeface="+mn-lt"/>
                <a:ea typeface="Calibri" panose="020F0502020204030204" pitchFamily="34" charset="0"/>
                <a:cs typeface="Times New Roman" panose="02020603050405020304" pitchFamily="18" charset="0"/>
              </a:rPr>
              <a:t>surgeries and treatment measures performed in German hospitals in 2021 with PFAS-relevant products</a:t>
            </a:r>
          </a:p>
          <a:p>
            <a:pPr marL="457200" indent="-457200" algn="just">
              <a:spcBef>
                <a:spcPts val="0"/>
              </a:spcBef>
              <a:spcAft>
                <a:spcPts val="600"/>
              </a:spcAft>
              <a:buFont typeface="Arial" panose="020B0604020202020204" pitchFamily="34" charset="0"/>
              <a:buChar char="•"/>
            </a:pPr>
            <a:r>
              <a:rPr lang="en-US" sz="2400" dirty="0">
                <a:effectLst/>
                <a:latin typeface="+mn-lt"/>
                <a:ea typeface="Times New Roman" panose="02020603050405020304" pitchFamily="18" charset="0"/>
              </a:rPr>
              <a:t>Only some time-limited derogations for some medical devices: </a:t>
            </a:r>
            <a:r>
              <a:rPr lang="en-US" sz="2400" u="sng" dirty="0">
                <a:effectLst/>
                <a:latin typeface="+mn-lt"/>
                <a:ea typeface="Times New Roman" panose="02020603050405020304" pitchFamily="18" charset="0"/>
                <a:hlinkClick r:id="rId2">
                  <a:extLst>
                    <a:ext uri="{A12FA001-AC4F-418D-AE19-62706E023703}">
                      <ahyp:hlinkClr xmlns:ahyp="http://schemas.microsoft.com/office/drawing/2018/hyperlinkcolor" val="tx"/>
                    </a:ext>
                  </a:extLst>
                </a:hlinkClick>
              </a:rPr>
              <a:t>Annex E, p. 334</a:t>
            </a:r>
            <a:endParaRPr lang="en-US" sz="2400" dirty="0">
              <a:effectLst/>
              <a:latin typeface="+mn-lt"/>
              <a:ea typeface="Times New Roman" panose="02020603050405020304" pitchFamily="18" charset="0"/>
            </a:endParaRPr>
          </a:p>
          <a:p>
            <a:pPr marL="457200" indent="-457200" algn="just">
              <a:spcBef>
                <a:spcPts val="0"/>
              </a:spcBef>
              <a:spcAft>
                <a:spcPts val="600"/>
              </a:spcAft>
              <a:buFont typeface="Arial" panose="020B0604020202020204" pitchFamily="34" charset="0"/>
              <a:buChar char="•"/>
            </a:pPr>
            <a:r>
              <a:rPr lang="en-US" sz="2400" dirty="0">
                <a:latin typeface="+mn-lt"/>
                <a:ea typeface="Times New Roman" panose="02020603050405020304" pitchFamily="18" charset="0"/>
              </a:rPr>
              <a:t>Proposed transition periods (6,5 and 13,5 years) too short for medical devices</a:t>
            </a:r>
          </a:p>
          <a:p>
            <a:pPr marL="914400" lvl="1" indent="-457200" algn="just">
              <a:spcBef>
                <a:spcPts val="0"/>
              </a:spcBef>
              <a:spcAft>
                <a:spcPts val="600"/>
              </a:spcAft>
              <a:buFont typeface="Arial" panose="020B0604020202020204" pitchFamily="34" charset="0"/>
              <a:buChar char="•"/>
            </a:pPr>
            <a:r>
              <a:rPr lang="en-US" dirty="0">
                <a:latin typeface="+mn-lt"/>
                <a:ea typeface="Times New Roman" panose="02020603050405020304" pitchFamily="18" charset="0"/>
              </a:rPr>
              <a:t>In many cases no substitution to high-performance substances such as fluoropolymers available or even foreseeable</a:t>
            </a:r>
          </a:p>
          <a:p>
            <a:pPr marL="914400" lvl="1" indent="-457200" algn="just">
              <a:spcBef>
                <a:spcPts val="0"/>
              </a:spcBef>
              <a:spcAft>
                <a:spcPts val="600"/>
              </a:spcAft>
              <a:buFont typeface="Arial" panose="020B0604020202020204" pitchFamily="34" charset="0"/>
              <a:buChar char="•"/>
            </a:pPr>
            <a:r>
              <a:rPr lang="en-US" dirty="0">
                <a:effectLst/>
                <a:latin typeface="+mn-lt"/>
                <a:ea typeface="Times New Roman" panose="02020603050405020304" pitchFamily="18" charset="0"/>
              </a:rPr>
              <a:t>Even in cases where an alternative is available: significantly more time needed to ensure transition in full compliance with legal and industry standards</a:t>
            </a:r>
            <a:endParaRPr lang="en-US" dirty="0">
              <a:solidFill>
                <a:srgbClr val="000000"/>
              </a:solidFill>
              <a:latin typeface="+mn-lt"/>
            </a:endParaRPr>
          </a:p>
        </p:txBody>
      </p:sp>
    </p:spTree>
    <p:extLst>
      <p:ext uri="{BB962C8B-B14F-4D97-AF65-F5344CB8AC3E}">
        <p14:creationId xmlns:p14="http://schemas.microsoft.com/office/powerpoint/2010/main" val="258462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764724-9317-D77B-EBB6-3C25D52041DD}"/>
              </a:ext>
            </a:extLst>
          </p:cNvPr>
          <p:cNvSpPr>
            <a:spLocks noGrp="1"/>
          </p:cNvSpPr>
          <p:nvPr>
            <p:ph type="title"/>
          </p:nvPr>
        </p:nvSpPr>
        <p:spPr/>
        <p:txBody>
          <a:bodyPr/>
          <a:lstStyle/>
          <a:p>
            <a:r>
              <a:rPr lang="de-DE" dirty="0"/>
              <a:t>Applications in Medical Technology</a:t>
            </a:r>
          </a:p>
        </p:txBody>
      </p:sp>
      <p:sp>
        <p:nvSpPr>
          <p:cNvPr id="3" name="Inhaltsplatzhalter 2">
            <a:extLst>
              <a:ext uri="{FF2B5EF4-FFF2-40B4-BE49-F238E27FC236}">
                <a16:creationId xmlns:a16="http://schemas.microsoft.com/office/drawing/2014/main" id="{CBF771E9-C51D-F31B-FAB0-F4A7EC7DEA38}"/>
              </a:ext>
            </a:extLst>
          </p:cNvPr>
          <p:cNvSpPr>
            <a:spLocks noGrp="1"/>
          </p:cNvSpPr>
          <p:nvPr>
            <p:ph idx="1"/>
          </p:nvPr>
        </p:nvSpPr>
        <p:spPr>
          <a:xfrm>
            <a:off x="838200" y="1825624"/>
            <a:ext cx="10515600" cy="4214957"/>
          </a:xfrm>
        </p:spPr>
        <p:txBody>
          <a:bodyPr numCol="2">
            <a:normAutofit fontScale="62500" lnSpcReduction="20000"/>
          </a:bodyPr>
          <a:lstStyle/>
          <a:p>
            <a:pPr marL="457200" indent="-457200">
              <a:buFont typeface="Arial" panose="020B0604020202020204" pitchFamily="34" charset="0"/>
              <a:buChar char="•"/>
            </a:pPr>
            <a:r>
              <a:rPr lang="de-DE" dirty="0"/>
              <a:t>Diagnostic laboratory testing</a:t>
            </a:r>
          </a:p>
          <a:p>
            <a:pPr marL="457200" indent="-457200">
              <a:buFont typeface="Arial" panose="020B0604020202020204" pitchFamily="34" charset="0"/>
              <a:buChar char="•"/>
            </a:pPr>
            <a:r>
              <a:rPr lang="de-DE" dirty="0"/>
              <a:t>Drug eluting stents</a:t>
            </a:r>
          </a:p>
          <a:p>
            <a:pPr marL="457200" indent="-457200">
              <a:buFont typeface="Arial" panose="020B0604020202020204" pitchFamily="34" charset="0"/>
              <a:buChar char="•"/>
            </a:pPr>
            <a:r>
              <a:rPr lang="de-DE" dirty="0"/>
              <a:t>Vascular grafts and plugs</a:t>
            </a:r>
          </a:p>
          <a:p>
            <a:pPr marL="457200" indent="-457200">
              <a:buFont typeface="Arial" panose="020B0604020202020204" pitchFamily="34" charset="0"/>
              <a:buChar char="•"/>
            </a:pPr>
            <a:r>
              <a:rPr lang="de-DE" dirty="0"/>
              <a:t>Medical device (MD) lubricants</a:t>
            </a:r>
          </a:p>
          <a:p>
            <a:pPr marL="457200" indent="-457200">
              <a:buFont typeface="Arial" panose="020B0604020202020204" pitchFamily="34" charset="0"/>
              <a:buChar char="•"/>
            </a:pPr>
            <a:r>
              <a:rPr lang="de-DE" dirty="0"/>
              <a:t>Interventional cardiac occluders </a:t>
            </a:r>
          </a:p>
          <a:p>
            <a:pPr marL="457200" indent="-457200">
              <a:buFont typeface="Arial" panose="020B0604020202020204" pitchFamily="34" charset="0"/>
              <a:buChar char="•"/>
            </a:pPr>
            <a:r>
              <a:rPr lang="de-DE" dirty="0"/>
              <a:t>Interventional endoprostheses</a:t>
            </a:r>
          </a:p>
          <a:p>
            <a:pPr marL="457200" indent="-457200">
              <a:buFont typeface="Arial" panose="020B0604020202020204" pitchFamily="34" charset="0"/>
              <a:buChar char="•"/>
            </a:pPr>
            <a:r>
              <a:rPr lang="de-DE" dirty="0"/>
              <a:t>Surgical and pledgeted sutures</a:t>
            </a:r>
          </a:p>
          <a:p>
            <a:pPr marL="457200" indent="-457200">
              <a:buFont typeface="Arial" panose="020B0604020202020204" pitchFamily="34" charset="0"/>
              <a:buChar char="•"/>
            </a:pPr>
            <a:r>
              <a:rPr lang="de-DE" dirty="0"/>
              <a:t>Ophthalmic products</a:t>
            </a:r>
          </a:p>
          <a:p>
            <a:pPr marL="457200" indent="-457200">
              <a:buFont typeface="Arial" panose="020B0604020202020204" pitchFamily="34" charset="0"/>
              <a:buChar char="•"/>
            </a:pPr>
            <a:r>
              <a:rPr lang="de-DE" dirty="0"/>
              <a:t>Medical tapes</a:t>
            </a:r>
          </a:p>
          <a:p>
            <a:pPr marL="457200" indent="-457200">
              <a:buFont typeface="Arial" panose="020B0604020202020204" pitchFamily="34" charset="0"/>
              <a:buChar char="•"/>
            </a:pPr>
            <a:r>
              <a:rPr lang="de-DE" dirty="0"/>
              <a:t>Cardiovascular patches</a:t>
            </a:r>
          </a:p>
          <a:p>
            <a:pPr marL="457200" indent="-457200">
              <a:buFont typeface="Arial" panose="020B0604020202020204" pitchFamily="34" charset="0"/>
              <a:buChar char="•"/>
            </a:pPr>
            <a:r>
              <a:rPr lang="de-DE" dirty="0"/>
              <a:t>Tubes and catheters</a:t>
            </a:r>
          </a:p>
          <a:p>
            <a:pPr marL="457200" indent="-457200">
              <a:buFont typeface="Arial" panose="020B0604020202020204" pitchFamily="34" charset="0"/>
              <a:buChar char="•"/>
            </a:pPr>
            <a:r>
              <a:rPr lang="de-DE" dirty="0"/>
              <a:t>Hernia meshes</a:t>
            </a:r>
          </a:p>
          <a:p>
            <a:pPr marL="457200" indent="-457200">
              <a:buFont typeface="Arial" panose="020B0604020202020204" pitchFamily="34" charset="0"/>
              <a:buChar char="•"/>
            </a:pPr>
            <a:r>
              <a:rPr lang="de-DE" dirty="0"/>
              <a:t>Drug combination products</a:t>
            </a:r>
          </a:p>
          <a:p>
            <a:pPr marL="457200" indent="-457200">
              <a:buFont typeface="Arial" panose="020B0604020202020204" pitchFamily="34" charset="0"/>
              <a:buChar char="•"/>
            </a:pPr>
            <a:r>
              <a:rPr lang="de-DE" dirty="0"/>
              <a:t>Sterile packaging applications</a:t>
            </a:r>
          </a:p>
          <a:p>
            <a:pPr marL="457200" indent="-457200">
              <a:buFont typeface="Arial" panose="020B0604020202020204" pitchFamily="34" charset="0"/>
              <a:buChar char="•"/>
            </a:pPr>
            <a:r>
              <a:rPr lang="de-DE" dirty="0"/>
              <a:t>Components of stents, guidewires, catheters, and dilators</a:t>
            </a:r>
          </a:p>
          <a:p>
            <a:pPr marL="457200" indent="-457200">
              <a:buFont typeface="Arial" panose="020B0604020202020204" pitchFamily="34" charset="0"/>
              <a:buChar char="•"/>
            </a:pPr>
            <a:r>
              <a:rPr lang="de-DE" dirty="0"/>
              <a:t>Cleaning solvents for MDs</a:t>
            </a:r>
          </a:p>
          <a:p>
            <a:pPr marL="457200" indent="-457200">
              <a:buFont typeface="Arial" panose="020B0604020202020204" pitchFamily="34" charset="0"/>
              <a:buChar char="•"/>
            </a:pPr>
            <a:r>
              <a:rPr lang="de-DE" dirty="0"/>
              <a:t>Medical imaging devices</a:t>
            </a:r>
          </a:p>
          <a:p>
            <a:pPr marL="457200" indent="-457200">
              <a:buFont typeface="Arial" panose="020B0604020202020204" pitchFamily="34" charset="0"/>
              <a:buChar char="•"/>
            </a:pPr>
            <a:r>
              <a:rPr lang="de-DE" dirty="0"/>
              <a:t>Analytical instruments</a:t>
            </a:r>
          </a:p>
          <a:p>
            <a:pPr marL="457200" indent="-457200">
              <a:buFont typeface="Arial" panose="020B0604020202020204" pitchFamily="34" charset="0"/>
              <a:buChar char="•"/>
            </a:pPr>
            <a:r>
              <a:rPr lang="de-DE" dirty="0"/>
              <a:t>Patient monitoring equipment</a:t>
            </a:r>
          </a:p>
          <a:p>
            <a:pPr marL="457200" indent="-457200">
              <a:buFont typeface="Arial" panose="020B0604020202020204" pitchFamily="34" charset="0"/>
              <a:buChar char="•"/>
            </a:pPr>
            <a:r>
              <a:rPr lang="de-DE" dirty="0"/>
              <a:t>Filters and vents (ex: ostomy bag)</a:t>
            </a:r>
          </a:p>
          <a:p>
            <a:pPr marL="457200" indent="-457200">
              <a:buFont typeface="Arial" panose="020B0604020202020204" pitchFamily="34" charset="0"/>
              <a:buChar char="•"/>
            </a:pPr>
            <a:r>
              <a:rPr lang="de-DE" dirty="0"/>
              <a:t>Insulin pumps</a:t>
            </a:r>
          </a:p>
          <a:p>
            <a:pPr marL="457200" indent="-457200">
              <a:buFont typeface="Arial" panose="020B0604020202020204" pitchFamily="34" charset="0"/>
              <a:buChar char="•"/>
            </a:pPr>
            <a:r>
              <a:rPr lang="de-DE" dirty="0"/>
              <a:t>Wire insulation in electronic MDs</a:t>
            </a:r>
          </a:p>
          <a:p>
            <a:pPr marL="457200" indent="-457200">
              <a:buFont typeface="Arial" panose="020B0604020202020204" pitchFamily="34" charset="0"/>
              <a:buChar char="•"/>
            </a:pPr>
            <a:r>
              <a:rPr lang="de-DE" dirty="0"/>
              <a:t>Refrigerants in lab equipment </a:t>
            </a:r>
          </a:p>
          <a:p>
            <a:pPr marL="457200" indent="-457200">
              <a:buFont typeface="Arial" panose="020B0604020202020204" pitchFamily="34" charset="0"/>
              <a:buChar char="•"/>
            </a:pPr>
            <a:r>
              <a:rPr lang="de-DE" dirty="0"/>
              <a:t>Coating of surgical instruments</a:t>
            </a:r>
          </a:p>
          <a:p>
            <a:pPr marL="457200" indent="-457200">
              <a:buFont typeface="Arial" panose="020B0604020202020204" pitchFamily="34" charset="0"/>
              <a:buChar char="•"/>
            </a:pPr>
            <a:r>
              <a:rPr lang="de-DE" dirty="0"/>
              <a:t>And many more</a:t>
            </a:r>
          </a:p>
        </p:txBody>
      </p:sp>
    </p:spTree>
    <p:extLst>
      <p:ext uri="{BB962C8B-B14F-4D97-AF65-F5344CB8AC3E}">
        <p14:creationId xmlns:p14="http://schemas.microsoft.com/office/powerpoint/2010/main" val="2656706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894D0-D171-2688-CD40-B832F35972B5}"/>
              </a:ext>
            </a:extLst>
          </p:cNvPr>
          <p:cNvSpPr>
            <a:spLocks noGrp="1"/>
          </p:cNvSpPr>
          <p:nvPr>
            <p:ph type="title"/>
          </p:nvPr>
        </p:nvSpPr>
        <p:spPr>
          <a:xfrm>
            <a:off x="761769" y="214152"/>
            <a:ext cx="11353800" cy="1325563"/>
          </a:xfrm>
        </p:spPr>
        <p:txBody>
          <a:bodyPr>
            <a:normAutofit/>
          </a:bodyPr>
          <a:lstStyle/>
          <a:p>
            <a:r>
              <a:rPr lang="en-US" sz="3600" dirty="0"/>
              <a:t>Defense and aerospace – Wojtek Popielarz, Gore</a:t>
            </a:r>
            <a:endParaRPr lang="en-BE" sz="3600" dirty="0"/>
          </a:p>
        </p:txBody>
      </p:sp>
      <p:sp>
        <p:nvSpPr>
          <p:cNvPr id="3" name="Content Placeholder 2">
            <a:extLst>
              <a:ext uri="{FF2B5EF4-FFF2-40B4-BE49-F238E27FC236}">
                <a16:creationId xmlns:a16="http://schemas.microsoft.com/office/drawing/2014/main" id="{113A6738-CA17-13EE-72D7-451E3554A2FC}"/>
              </a:ext>
            </a:extLst>
          </p:cNvPr>
          <p:cNvSpPr>
            <a:spLocks noGrp="1"/>
          </p:cNvSpPr>
          <p:nvPr>
            <p:ph idx="1"/>
          </p:nvPr>
        </p:nvSpPr>
        <p:spPr>
          <a:xfrm>
            <a:off x="518322" y="1754573"/>
            <a:ext cx="10855897" cy="4351338"/>
          </a:xfrm>
        </p:spPr>
        <p:txBody>
          <a:bodyPr>
            <a:noAutofit/>
          </a:bodyPr>
          <a:lstStyle/>
          <a:p>
            <a:pPr marL="457200" indent="-457200" algn="just">
              <a:spcBef>
                <a:spcPts val="0"/>
              </a:spcBef>
              <a:spcAft>
                <a:spcPts val="300"/>
              </a:spcAft>
              <a:buFont typeface="Arial" panose="020B0604020202020204" pitchFamily="34" charset="0"/>
              <a:buChar char="•"/>
            </a:pPr>
            <a:r>
              <a:rPr lang="en-US" sz="2400" dirty="0">
                <a:latin typeface="+mn-lt"/>
              </a:rPr>
              <a:t>A&amp;D require combination of properties that can only be met by high-performance materials such as fluoropolymers</a:t>
            </a:r>
          </a:p>
          <a:p>
            <a:pPr marL="457200" indent="-457200" algn="just">
              <a:spcBef>
                <a:spcPts val="0"/>
              </a:spcBef>
              <a:spcAft>
                <a:spcPts val="300"/>
              </a:spcAft>
              <a:buFont typeface="Arial" panose="020B0604020202020204" pitchFamily="34" charset="0"/>
              <a:buChar char="•"/>
            </a:pPr>
            <a:r>
              <a:rPr lang="en-GB" sz="2400" dirty="0">
                <a:effectLst/>
                <a:latin typeface="+mn-lt"/>
                <a:ea typeface="Verdana" panose="020B0604030504040204" pitchFamily="34" charset="0"/>
                <a:cs typeface="Times New Roman" panose="02020603050405020304" pitchFamily="18" charset="0"/>
              </a:rPr>
              <a:t>Alternatives of lower quality is not an option in A&amp;D sector, and it is considered unlikely that feasible alternatives will be found in the foreseeable future.</a:t>
            </a:r>
            <a:endParaRPr lang="en-US" sz="2400" dirty="0">
              <a:latin typeface="+mn-lt"/>
            </a:endParaRPr>
          </a:p>
          <a:p>
            <a:pPr marL="457200" indent="-457200" algn="just">
              <a:spcBef>
                <a:spcPts val="0"/>
              </a:spcBef>
              <a:spcAft>
                <a:spcPts val="300"/>
              </a:spcAft>
              <a:buFont typeface="Arial" panose="020B0604020202020204" pitchFamily="34" charset="0"/>
              <a:buChar char="•"/>
            </a:pPr>
            <a:r>
              <a:rPr lang="en-US" sz="2400" dirty="0">
                <a:latin typeface="+mn-lt"/>
              </a:rPr>
              <a:t>A&amp;D not discussed as separate sector in PFAS restriction proposal. Time-limited derogation of 13,5 years for transport safety-related applications</a:t>
            </a:r>
          </a:p>
          <a:p>
            <a:pPr marL="457200" indent="-457200" algn="just">
              <a:spcBef>
                <a:spcPts val="0"/>
              </a:spcBef>
              <a:spcAft>
                <a:spcPts val="300"/>
              </a:spcAft>
              <a:buFont typeface="Arial" panose="020B0604020202020204" pitchFamily="34" charset="0"/>
              <a:buChar char="•"/>
            </a:pPr>
            <a:r>
              <a:rPr lang="en-US" sz="2400" dirty="0">
                <a:latin typeface="+mn-lt"/>
              </a:rPr>
              <a:t>Other applications would no longer be available 18 months after </a:t>
            </a:r>
            <a:r>
              <a:rPr lang="en-US" sz="2400" dirty="0" err="1">
                <a:latin typeface="+mn-lt"/>
              </a:rPr>
              <a:t>EiF</a:t>
            </a:r>
            <a:r>
              <a:rPr lang="en-US" sz="2400" dirty="0">
                <a:latin typeface="+mn-lt"/>
              </a:rPr>
              <a:t>: significant negative impact on availability and supply</a:t>
            </a:r>
          </a:p>
          <a:p>
            <a:pPr marL="457200" indent="-457200" algn="just">
              <a:spcBef>
                <a:spcPts val="0"/>
              </a:spcBef>
              <a:spcAft>
                <a:spcPts val="300"/>
              </a:spcAft>
              <a:buFont typeface="Arial" panose="020B0604020202020204" pitchFamily="34" charset="0"/>
              <a:buChar char="•"/>
            </a:pPr>
            <a:r>
              <a:rPr lang="en-US" sz="2400" dirty="0">
                <a:effectLst/>
                <a:latin typeface="+mn-lt"/>
                <a:ea typeface="Times New Roman" panose="02020603050405020304" pitchFamily="18" charset="0"/>
                <a:cs typeface="Times New Roman" panose="02020603050405020304" pitchFamily="18" charset="0"/>
              </a:rPr>
              <a:t>It is vital to consider future A&amp;D requirements that cannot be achieved without PFAS (e.g. higher voltages, increased electrical current, faster data rates, and improved sealing enable miniaturization, weight reduction, and fuel efficiency in conventional and more electric aircrafts)</a:t>
            </a:r>
            <a:endParaRPr lang="de-DE" sz="2400" dirty="0">
              <a:effectLst/>
              <a:latin typeface="+mn-lt"/>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742020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894D0-D171-2688-CD40-B832F35972B5}"/>
              </a:ext>
            </a:extLst>
          </p:cNvPr>
          <p:cNvSpPr>
            <a:spLocks noGrp="1"/>
          </p:cNvSpPr>
          <p:nvPr>
            <p:ph type="title"/>
          </p:nvPr>
        </p:nvSpPr>
        <p:spPr>
          <a:xfrm>
            <a:off x="761769" y="214152"/>
            <a:ext cx="11353800" cy="1325563"/>
          </a:xfrm>
        </p:spPr>
        <p:txBody>
          <a:bodyPr>
            <a:normAutofit/>
          </a:bodyPr>
          <a:lstStyle/>
          <a:p>
            <a:r>
              <a:rPr lang="en-US" sz="3600" dirty="0"/>
              <a:t>Applications in Aerospace |Example</a:t>
            </a:r>
            <a:endParaRPr lang="en-BE" sz="3600" dirty="0"/>
          </a:p>
        </p:txBody>
      </p:sp>
      <p:pic>
        <p:nvPicPr>
          <p:cNvPr id="8" name="Picture 77">
            <a:extLst>
              <a:ext uri="{FF2B5EF4-FFF2-40B4-BE49-F238E27FC236}">
                <a16:creationId xmlns:a16="http://schemas.microsoft.com/office/drawing/2014/main" id="{FDB5580D-FBA0-3B65-02FF-6862C7081AE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72331" y="1539715"/>
            <a:ext cx="8379372" cy="4656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990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894D0-D171-2688-CD40-B832F35972B5}"/>
              </a:ext>
            </a:extLst>
          </p:cNvPr>
          <p:cNvSpPr>
            <a:spLocks noGrp="1"/>
          </p:cNvSpPr>
          <p:nvPr>
            <p:ph type="title"/>
          </p:nvPr>
        </p:nvSpPr>
        <p:spPr>
          <a:xfrm>
            <a:off x="761769" y="214152"/>
            <a:ext cx="11353800" cy="1325563"/>
          </a:xfrm>
        </p:spPr>
        <p:txBody>
          <a:bodyPr>
            <a:normAutofit/>
          </a:bodyPr>
          <a:lstStyle/>
          <a:p>
            <a:r>
              <a:rPr lang="en-US" sz="3600" dirty="0"/>
              <a:t>Energy sector – Antonio Clemente, Baker Hughes</a:t>
            </a:r>
            <a:endParaRPr lang="en-BE" sz="3600" dirty="0"/>
          </a:p>
        </p:txBody>
      </p:sp>
      <p:sp>
        <p:nvSpPr>
          <p:cNvPr id="6" name="TextBox 5">
            <a:extLst>
              <a:ext uri="{FF2B5EF4-FFF2-40B4-BE49-F238E27FC236}">
                <a16:creationId xmlns:a16="http://schemas.microsoft.com/office/drawing/2014/main" id="{91FACA2A-2323-A342-C3BB-0078AF6651F0}"/>
              </a:ext>
            </a:extLst>
          </p:cNvPr>
          <p:cNvSpPr txBox="1"/>
          <p:nvPr/>
        </p:nvSpPr>
        <p:spPr>
          <a:xfrm>
            <a:off x="590797" y="1919891"/>
            <a:ext cx="2907777" cy="2062103"/>
          </a:xfrm>
          <a:prstGeom prst="rect">
            <a:avLst/>
          </a:prstGeom>
          <a:noFill/>
        </p:spPr>
        <p:txBody>
          <a:bodyPr wrap="square" rtlCol="0">
            <a:spAutoFit/>
          </a:bodyPr>
          <a:lstStyle/>
          <a:p>
            <a:r>
              <a:rPr lang="it-IT" sz="1600" b="1" dirty="0"/>
              <a:t>Equipment where FPs are used</a:t>
            </a:r>
          </a:p>
          <a:p>
            <a:pPr marL="285750" indent="-285750">
              <a:buFontTx/>
              <a:buChar char="-"/>
            </a:pPr>
            <a:r>
              <a:rPr lang="it-IT" sz="1600" dirty="0"/>
              <a:t>Turbines </a:t>
            </a:r>
          </a:p>
          <a:p>
            <a:pPr marL="285750" indent="-285750">
              <a:buFontTx/>
              <a:buChar char="-"/>
            </a:pPr>
            <a:r>
              <a:rPr lang="it-IT" sz="1600" dirty="0"/>
              <a:t>Valves</a:t>
            </a:r>
          </a:p>
          <a:p>
            <a:pPr marL="285750" indent="-285750">
              <a:buFontTx/>
              <a:buChar char="-"/>
            </a:pPr>
            <a:r>
              <a:rPr lang="it-IT" sz="1600" dirty="0"/>
              <a:t>Pumps</a:t>
            </a:r>
          </a:p>
          <a:p>
            <a:pPr marL="285750" indent="-285750">
              <a:buFontTx/>
              <a:buChar char="-"/>
            </a:pPr>
            <a:r>
              <a:rPr lang="it-IT" sz="1600" dirty="0"/>
              <a:t>Sensors</a:t>
            </a:r>
          </a:p>
          <a:p>
            <a:pPr marL="285750" indent="-285750">
              <a:buFontTx/>
              <a:buChar char="-"/>
            </a:pPr>
            <a:r>
              <a:rPr lang="it-IT" sz="1600" dirty="0"/>
              <a:t>Control Panels</a:t>
            </a:r>
          </a:p>
          <a:p>
            <a:pPr marL="285750" indent="-285750">
              <a:buFontTx/>
              <a:buChar char="-"/>
            </a:pPr>
            <a:r>
              <a:rPr lang="it-IT" sz="1600" dirty="0"/>
              <a:t>LNG trains – security of gas supply</a:t>
            </a:r>
          </a:p>
        </p:txBody>
      </p:sp>
      <p:sp>
        <p:nvSpPr>
          <p:cNvPr id="7" name="TextBox 6">
            <a:extLst>
              <a:ext uri="{FF2B5EF4-FFF2-40B4-BE49-F238E27FC236}">
                <a16:creationId xmlns:a16="http://schemas.microsoft.com/office/drawing/2014/main" id="{A638F9CC-191C-A5BA-D2C6-FD24FE4F708E}"/>
              </a:ext>
            </a:extLst>
          </p:cNvPr>
          <p:cNvSpPr txBox="1"/>
          <p:nvPr/>
        </p:nvSpPr>
        <p:spPr>
          <a:xfrm>
            <a:off x="590797" y="4553863"/>
            <a:ext cx="3490546" cy="1077218"/>
          </a:xfrm>
          <a:prstGeom prst="rect">
            <a:avLst/>
          </a:prstGeom>
          <a:noFill/>
        </p:spPr>
        <p:txBody>
          <a:bodyPr wrap="square" rtlCol="0">
            <a:spAutoFit/>
          </a:bodyPr>
          <a:lstStyle/>
          <a:p>
            <a:r>
              <a:rPr lang="it-IT" sz="1600" b="1" dirty="0"/>
              <a:t>FP Relevance for Clean Technology</a:t>
            </a:r>
          </a:p>
          <a:p>
            <a:pPr marL="285750" indent="-285750">
              <a:buFontTx/>
              <a:buChar char="-"/>
            </a:pPr>
            <a:r>
              <a:rPr lang="it-IT" sz="1600" dirty="0"/>
              <a:t>CO</a:t>
            </a:r>
            <a:r>
              <a:rPr lang="it-IT" sz="1600" baseline="-25000" dirty="0"/>
              <a:t>2</a:t>
            </a:r>
            <a:r>
              <a:rPr lang="it-IT" sz="1600" dirty="0"/>
              <a:t> Storage</a:t>
            </a:r>
          </a:p>
          <a:p>
            <a:pPr marL="285750" indent="-285750">
              <a:buFontTx/>
              <a:buChar char="-"/>
            </a:pPr>
            <a:r>
              <a:rPr lang="it-IT" sz="1600" dirty="0"/>
              <a:t>H</a:t>
            </a:r>
            <a:r>
              <a:rPr lang="it-IT" sz="1600" baseline="-25000" dirty="0"/>
              <a:t>2</a:t>
            </a:r>
            <a:r>
              <a:rPr lang="it-IT" sz="1600" dirty="0"/>
              <a:t> Vaue Chain</a:t>
            </a:r>
          </a:p>
          <a:p>
            <a:pPr marL="285750" indent="-285750">
              <a:buFontTx/>
              <a:buChar char="-"/>
            </a:pPr>
            <a:r>
              <a:rPr lang="it-IT" sz="1600" dirty="0"/>
              <a:t>Geothermal</a:t>
            </a:r>
          </a:p>
        </p:txBody>
      </p:sp>
      <p:sp>
        <p:nvSpPr>
          <p:cNvPr id="8" name="TextBox 7">
            <a:extLst>
              <a:ext uri="{FF2B5EF4-FFF2-40B4-BE49-F238E27FC236}">
                <a16:creationId xmlns:a16="http://schemas.microsoft.com/office/drawing/2014/main" id="{CF4A3811-06C0-5683-B854-011750BD146A}"/>
              </a:ext>
            </a:extLst>
          </p:cNvPr>
          <p:cNvSpPr txBox="1"/>
          <p:nvPr/>
        </p:nvSpPr>
        <p:spPr>
          <a:xfrm>
            <a:off x="5385179" y="1873814"/>
            <a:ext cx="6216024" cy="1815882"/>
          </a:xfrm>
          <a:prstGeom prst="rect">
            <a:avLst/>
          </a:prstGeom>
          <a:noFill/>
        </p:spPr>
        <p:txBody>
          <a:bodyPr wrap="square" rtlCol="0">
            <a:spAutoFit/>
          </a:bodyPr>
          <a:lstStyle/>
          <a:p>
            <a:r>
              <a:rPr lang="en-US" sz="1600" b="1" dirty="0"/>
              <a:t>FP Sealing Devices  Contribute to Safety and Environmental Protection.</a:t>
            </a:r>
          </a:p>
          <a:p>
            <a:r>
              <a:rPr lang="en-US" sz="1600" dirty="0"/>
              <a:t>“Harsh” Operating Conditions: High Temperature, High Pressure, Presence of Hazardous Fluids</a:t>
            </a:r>
          </a:p>
          <a:p>
            <a:pPr marL="285750" indent="-285750">
              <a:buFontTx/>
              <a:buChar char="-"/>
            </a:pPr>
            <a:r>
              <a:rPr lang="en-US" sz="1600" dirty="0"/>
              <a:t>Sealing Devices prevent gas or liquid leakages which could lead to safety-critical events and environmental damage</a:t>
            </a:r>
          </a:p>
          <a:p>
            <a:pPr marL="285750" indent="-285750">
              <a:buFontTx/>
              <a:buChar char="-"/>
            </a:pPr>
            <a:r>
              <a:rPr lang="en-US" sz="1600" dirty="0"/>
              <a:t>PTFE-sheathed cables enable longer sensor life and critical parameters monitoring failures</a:t>
            </a:r>
          </a:p>
        </p:txBody>
      </p:sp>
      <p:sp>
        <p:nvSpPr>
          <p:cNvPr id="9" name="TextBox 8">
            <a:extLst>
              <a:ext uri="{FF2B5EF4-FFF2-40B4-BE49-F238E27FC236}">
                <a16:creationId xmlns:a16="http://schemas.microsoft.com/office/drawing/2014/main" id="{8B51A52D-F134-9462-D222-2FBCAF011903}"/>
              </a:ext>
            </a:extLst>
          </p:cNvPr>
          <p:cNvSpPr txBox="1"/>
          <p:nvPr/>
        </p:nvSpPr>
        <p:spPr>
          <a:xfrm>
            <a:off x="5180720" y="4553863"/>
            <a:ext cx="6047058" cy="1323439"/>
          </a:xfrm>
          <a:prstGeom prst="rect">
            <a:avLst/>
          </a:prstGeom>
          <a:noFill/>
        </p:spPr>
        <p:txBody>
          <a:bodyPr wrap="square" rtlCol="0">
            <a:spAutoFit/>
          </a:bodyPr>
          <a:lstStyle/>
          <a:p>
            <a:r>
              <a:rPr lang="en-US" sz="1600" b="1" dirty="0"/>
              <a:t>Repairability / Replaceability of FP-Containing Equipment</a:t>
            </a:r>
          </a:p>
          <a:p>
            <a:r>
              <a:rPr lang="en-US" sz="1600" dirty="0"/>
              <a:t>Case study on Valves. Replacing a FP-containing valve with a PFAS-free valve would require the redesign of the installation (e.g. Power Generation Installation) due to larger valve size. Furthermore, a PFAS-free valve may not meet industry standards as fluid leaks would occur. </a:t>
            </a:r>
          </a:p>
        </p:txBody>
      </p:sp>
      <p:sp>
        <p:nvSpPr>
          <p:cNvPr id="11" name="TextBox 10">
            <a:extLst>
              <a:ext uri="{FF2B5EF4-FFF2-40B4-BE49-F238E27FC236}">
                <a16:creationId xmlns:a16="http://schemas.microsoft.com/office/drawing/2014/main" id="{423F02F4-97D2-2696-BDD8-2E55D2FC407C}"/>
              </a:ext>
            </a:extLst>
          </p:cNvPr>
          <p:cNvSpPr txBox="1"/>
          <p:nvPr/>
        </p:nvSpPr>
        <p:spPr>
          <a:xfrm>
            <a:off x="761769" y="1473704"/>
            <a:ext cx="10466009" cy="400110"/>
          </a:xfrm>
          <a:prstGeom prst="rect">
            <a:avLst/>
          </a:prstGeom>
          <a:noFill/>
        </p:spPr>
        <p:txBody>
          <a:bodyPr wrap="square">
            <a:spAutoFit/>
          </a:bodyPr>
          <a:lstStyle/>
          <a:p>
            <a:r>
              <a:rPr lang="it-IT" sz="2000" b="1" dirty="0"/>
              <a:t>Case Study: Why are Fluoropolymers (FPs) relevant for the Energy Sector?</a:t>
            </a:r>
          </a:p>
        </p:txBody>
      </p:sp>
      <p:pic>
        <p:nvPicPr>
          <p:cNvPr id="4098" name="Picture 2" descr="NovaLT16">
            <a:extLst>
              <a:ext uri="{FF2B5EF4-FFF2-40B4-BE49-F238E27FC236}">
                <a16:creationId xmlns:a16="http://schemas.microsoft.com/office/drawing/2014/main" id="{5BD6684A-CBC3-CAAF-A1C7-7BD3077970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9488" y="1919891"/>
            <a:ext cx="1913672" cy="143525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0202B71-0528-CD0D-5EB0-8E51DD00D3A9}"/>
              </a:ext>
            </a:extLst>
          </p:cNvPr>
          <p:cNvPicPr>
            <a:picLocks noChangeAspect="1"/>
          </p:cNvPicPr>
          <p:nvPr/>
        </p:nvPicPr>
        <p:blipFill rotWithShape="1">
          <a:blip r:embed="rId3">
            <a:extLst>
              <a:ext uri="{28A0092B-C50C-407E-A947-70E740481C1C}">
                <a14:useLocalDpi xmlns:a14="http://schemas.microsoft.com/office/drawing/2010/main" val="0"/>
              </a:ext>
            </a:extLst>
          </a:blip>
          <a:srcRect l="3896" t="40101" r="75371" b="4711"/>
          <a:stretch/>
        </p:blipFill>
        <p:spPr>
          <a:xfrm>
            <a:off x="3892500" y="3199557"/>
            <a:ext cx="914399" cy="1323439"/>
          </a:xfrm>
          <a:prstGeom prst="rect">
            <a:avLst/>
          </a:prstGeom>
        </p:spPr>
      </p:pic>
      <p:pic>
        <p:nvPicPr>
          <p:cNvPr id="23" name="Picture 22">
            <a:extLst>
              <a:ext uri="{FF2B5EF4-FFF2-40B4-BE49-F238E27FC236}">
                <a16:creationId xmlns:a16="http://schemas.microsoft.com/office/drawing/2014/main" id="{A26EA79B-3B0E-A618-C20C-A33F8D0276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6887" y="4697870"/>
            <a:ext cx="1418873" cy="103542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53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 name="Object 54" hidden="1">
            <a:extLst>
              <a:ext uri="{FF2B5EF4-FFF2-40B4-BE49-F238E27FC236}">
                <a16:creationId xmlns:a16="http://schemas.microsoft.com/office/drawing/2014/main" id="{8EF23442-B442-2A78-8C01-DCE4ED39CE0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55" name="Object 54" hidden="1">
                        <a:extLst>
                          <a:ext uri="{FF2B5EF4-FFF2-40B4-BE49-F238E27FC236}">
                            <a16:creationId xmlns:a16="http://schemas.microsoft.com/office/drawing/2014/main" id="{8EF23442-B442-2A78-8C01-DCE4ED39CE0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Date Placeholder 3">
            <a:extLst>
              <a:ext uri="{FF2B5EF4-FFF2-40B4-BE49-F238E27FC236}">
                <a16:creationId xmlns:a16="http://schemas.microsoft.com/office/drawing/2014/main" id="{6F31DA02-F4BC-ADE9-3546-782588F35BC0}"/>
              </a:ext>
            </a:extLst>
          </p:cNvPr>
          <p:cNvSpPr>
            <a:spLocks noGrp="1"/>
          </p:cNvSpPr>
          <p:nvPr>
            <p:ph type="dt" sz="half" idx="10"/>
          </p:nvPr>
        </p:nvSpPr>
        <p:spPr>
          <a:xfrm>
            <a:off x="1321942" y="6414799"/>
            <a:ext cx="1687959" cy="253916"/>
          </a:xfrm>
          <a:prstGeom prst="rect">
            <a:avLst/>
          </a:prstGeom>
        </p:spPr>
        <p:txBody>
          <a:bodyPr vert="horz" lIns="91440" tIns="45720" rIns="91440" bIns="45720" rtlCol="0" anchor="b"/>
          <a:lstStyle>
            <a:defPPr>
              <a:defRPr lang="nl-NL"/>
            </a:defPPr>
            <a:lvl1pPr marL="0" algn="l" defTabSz="914377" rtl="0" eaLnBrk="1" latinLnBrk="0" hangingPunct="1">
              <a:defRPr lang="en-US" sz="1000" b="0" kern="1200" smtClean="0">
                <a:solidFill>
                  <a:schemeClr val="tx2">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fld id="{92AE9F59-E62F-429E-87F5-DB3E924F6492}" type="datetime4">
              <a:rPr lang="en-US" smtClean="0"/>
              <a:pPr marL="0" marR="0" lvl="0" indent="0" algn="l" defTabSz="914377" rtl="0" eaLnBrk="1" fontAlgn="auto" latinLnBrk="0" hangingPunct="1">
                <a:lnSpc>
                  <a:spcPct val="100000"/>
                </a:lnSpc>
                <a:spcBef>
                  <a:spcPts val="0"/>
                </a:spcBef>
                <a:spcAft>
                  <a:spcPts val="0"/>
                </a:spcAft>
                <a:buClrTx/>
                <a:buSzTx/>
                <a:buFontTx/>
                <a:buNone/>
                <a:tabLst/>
                <a:defRPr/>
              </a:pPr>
              <a:t>July 13, 2023</a:t>
            </a:fld>
            <a:endParaRPr kumimoji="0" lang="en-US" sz="1000" b="0" i="0" u="none" strike="noStrike" kern="1200" cap="none" spc="0" normalizeH="0" baseline="0" noProof="0">
              <a:ln>
                <a:noFill/>
              </a:ln>
              <a:solidFill>
                <a:srgbClr val="6E6E6E">
                  <a:lumMod val="60000"/>
                  <a:lumOff val="40000"/>
                </a:srgbClr>
              </a:solidFill>
              <a:effectLst/>
              <a:uLnTx/>
              <a:uFillTx/>
              <a:latin typeface="Arial"/>
              <a:ea typeface="+mn-ea"/>
              <a:cs typeface="+mn-cs"/>
            </a:endParaRPr>
          </a:p>
        </p:txBody>
      </p:sp>
      <p:sp>
        <p:nvSpPr>
          <p:cNvPr id="5" name="Footer Placeholder 4">
            <a:extLst>
              <a:ext uri="{FF2B5EF4-FFF2-40B4-BE49-F238E27FC236}">
                <a16:creationId xmlns:a16="http://schemas.microsoft.com/office/drawing/2014/main" id="{A3C0FB79-DFC8-0AD1-6D59-4AFFFDA5D4A1}"/>
              </a:ext>
            </a:extLst>
          </p:cNvPr>
          <p:cNvSpPr>
            <a:spLocks noGrp="1"/>
          </p:cNvSpPr>
          <p:nvPr>
            <p:ph type="ftr" sz="quarter" idx="11"/>
          </p:nvPr>
        </p:nvSpPr>
        <p:spPr>
          <a:xfrm>
            <a:off x="3108961" y="6332600"/>
            <a:ext cx="5974080" cy="246221"/>
          </a:xfrm>
          <a:prstGeom prst="rect">
            <a:avLst/>
          </a:prstGeom>
          <a:noFill/>
        </p:spPr>
        <p:txBody>
          <a:bodyPr wrap="square" rtlCol="0" anchor="b">
            <a:spAutoFit/>
          </a:bodyPr>
          <a:lstStyle>
            <a:defPPr>
              <a:defRPr lang="nl-NL"/>
            </a:defPPr>
            <a:lvl1pPr marL="0" algn="ctr" defTabSz="457200" rtl="0" eaLnBrk="1" latinLnBrk="0" hangingPunct="1">
              <a:defRPr lang="en-US" sz="1000" b="0" kern="1200" dirty="0">
                <a:solidFill>
                  <a:schemeClr val="tx2">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err="1"/>
              <a:t>Chemours</a:t>
            </a:r>
            <a:r>
              <a:rPr lang="en-US" dirty="0"/>
              <a:t> Confidential</a:t>
            </a:r>
            <a:endParaRPr kumimoji="0" lang="en-US" sz="1000" b="0" i="0" u="none" strike="noStrike" kern="1200" cap="none" spc="0" normalizeH="0" baseline="0" noProof="0" dirty="0">
              <a:ln>
                <a:noFill/>
              </a:ln>
              <a:solidFill>
                <a:srgbClr val="6E6E6E">
                  <a:lumMod val="60000"/>
                  <a:lumOff val="40000"/>
                </a:srgbClr>
              </a:solidFill>
              <a:effectLst/>
              <a:uLnTx/>
              <a:uFillTx/>
              <a:latin typeface="Arial"/>
              <a:ea typeface="+mn-ea"/>
              <a:cs typeface="+mn-cs"/>
            </a:endParaRPr>
          </a:p>
        </p:txBody>
      </p:sp>
      <p:sp>
        <p:nvSpPr>
          <p:cNvPr id="6" name="Slide Number Placeholder 5">
            <a:extLst>
              <a:ext uri="{FF2B5EF4-FFF2-40B4-BE49-F238E27FC236}">
                <a16:creationId xmlns:a16="http://schemas.microsoft.com/office/drawing/2014/main" id="{E222BECE-E61C-DCB9-0D63-038F9AD6AA2C}"/>
              </a:ext>
            </a:extLst>
          </p:cNvPr>
          <p:cNvSpPr>
            <a:spLocks noGrp="1"/>
          </p:cNvSpPr>
          <p:nvPr>
            <p:ph type="sldNum" sz="quarter" idx="12"/>
          </p:nvPr>
        </p:nvSpPr>
        <p:spPr>
          <a:xfrm>
            <a:off x="79745" y="6414799"/>
            <a:ext cx="349801" cy="253916"/>
          </a:xfrm>
          <a:prstGeom prst="rect">
            <a:avLst/>
          </a:prstGeom>
        </p:spPr>
        <p:txBody>
          <a:bodyPr vert="horz" lIns="91440" tIns="45720" rIns="91440" bIns="45720" rtlCol="0" anchor="ctr"/>
          <a:lstStyle>
            <a:defPPr>
              <a:defRPr lang="nl-NL"/>
            </a:defPPr>
            <a:lvl1pPr marL="0" algn="ctr" defTabSz="457200" rtl="0" eaLnBrk="1" latinLnBrk="0" hangingPunct="1">
              <a:defRPr sz="1000" b="1" kern="1200">
                <a:solidFill>
                  <a:schemeClr val="tx2">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6F69F194-3EED-4E25-8DC1-324E23179510}" type="slidenum">
              <a:rPr lang="en-US" smtClean="0"/>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000" b="1" i="0" u="none" strike="noStrike" kern="1200" cap="none" spc="0" normalizeH="0" baseline="0" noProof="0">
              <a:ln>
                <a:noFill/>
              </a:ln>
              <a:solidFill>
                <a:srgbClr val="6E6E6E">
                  <a:lumMod val="60000"/>
                  <a:lumOff val="40000"/>
                </a:srgbClr>
              </a:solidFill>
              <a:effectLst/>
              <a:uLnTx/>
              <a:uFillTx/>
              <a:latin typeface="Arial"/>
              <a:ea typeface="+mn-ea"/>
              <a:cs typeface="+mn-cs"/>
            </a:endParaRPr>
          </a:p>
        </p:txBody>
      </p:sp>
      <p:sp>
        <p:nvSpPr>
          <p:cNvPr id="18" name="TextBox 17">
            <a:extLst>
              <a:ext uri="{FF2B5EF4-FFF2-40B4-BE49-F238E27FC236}">
                <a16:creationId xmlns:a16="http://schemas.microsoft.com/office/drawing/2014/main" id="{42EB0893-9AC7-0ADE-3981-27E0D1526AD6}"/>
              </a:ext>
            </a:extLst>
          </p:cNvPr>
          <p:cNvSpPr txBox="1"/>
          <p:nvPr/>
        </p:nvSpPr>
        <p:spPr>
          <a:xfrm>
            <a:off x="9557116" y="4335112"/>
            <a:ext cx="2432373" cy="246221"/>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6">
                    <a:lumMod val="50000"/>
                  </a:schemeClr>
                </a:solidFill>
                <a:effectLst/>
                <a:uLnTx/>
                <a:uFillTx/>
                <a:latin typeface="Arial"/>
                <a:ea typeface="+mn-ea"/>
                <a:cs typeface="+mn-cs"/>
              </a:rPr>
              <a:t>Hydrogen Production</a:t>
            </a:r>
          </a:p>
        </p:txBody>
      </p:sp>
      <p:sp>
        <p:nvSpPr>
          <p:cNvPr id="16" name="Arrow: Pentagon 15">
            <a:extLst>
              <a:ext uri="{FF2B5EF4-FFF2-40B4-BE49-F238E27FC236}">
                <a16:creationId xmlns:a16="http://schemas.microsoft.com/office/drawing/2014/main" id="{AAB67036-89E5-2134-F02C-9147DDAF3D8B}"/>
              </a:ext>
            </a:extLst>
          </p:cNvPr>
          <p:cNvSpPr/>
          <p:nvPr/>
        </p:nvSpPr>
        <p:spPr>
          <a:xfrm flipH="1">
            <a:off x="9591004" y="4654332"/>
            <a:ext cx="1795962" cy="146536"/>
          </a:xfrm>
          <a:prstGeom prst="homePlate">
            <a:avLst>
              <a:gd name="adj" fmla="val 2965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a:ea typeface="+mn-ea"/>
                <a:cs typeface="+mn-cs"/>
              </a:rPr>
              <a:t>PFSA, FKM, PTFE</a:t>
            </a:r>
            <a:endParaRPr kumimoji="0" lang="en-US" sz="700" b="0" i="0" u="none" strike="noStrike" kern="1200" cap="none" spc="0" normalizeH="0" baseline="0" noProof="0" dirty="0">
              <a:ln>
                <a:noFill/>
              </a:ln>
              <a:solidFill>
                <a:prstClr val="white"/>
              </a:solidFill>
              <a:effectLst/>
              <a:uLnTx/>
              <a:uFillTx/>
              <a:latin typeface="Arial"/>
              <a:ea typeface="+mn-ea"/>
              <a:cs typeface="+mn-cs"/>
            </a:endParaRPr>
          </a:p>
        </p:txBody>
      </p:sp>
      <p:sp>
        <p:nvSpPr>
          <p:cNvPr id="33" name="TextBox 32">
            <a:extLst>
              <a:ext uri="{FF2B5EF4-FFF2-40B4-BE49-F238E27FC236}">
                <a16:creationId xmlns:a16="http://schemas.microsoft.com/office/drawing/2014/main" id="{CAB7C784-CBDD-1D81-19C1-A4049F5999A1}"/>
              </a:ext>
            </a:extLst>
          </p:cNvPr>
          <p:cNvSpPr txBox="1"/>
          <p:nvPr/>
        </p:nvSpPr>
        <p:spPr>
          <a:xfrm>
            <a:off x="686313" y="1659899"/>
            <a:ext cx="4343828" cy="246221"/>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Arial"/>
                <a:ea typeface="+mn-ea"/>
                <a:cs typeface="+mn-cs"/>
              </a:rPr>
              <a:t>Renewable Energy Production</a:t>
            </a:r>
          </a:p>
        </p:txBody>
      </p:sp>
      <p:sp>
        <p:nvSpPr>
          <p:cNvPr id="36" name="Title 1">
            <a:extLst>
              <a:ext uri="{FF2B5EF4-FFF2-40B4-BE49-F238E27FC236}">
                <a16:creationId xmlns:a16="http://schemas.microsoft.com/office/drawing/2014/main" id="{1B4472A6-0B3C-CEC3-634D-B5A601B271A8}"/>
              </a:ext>
            </a:extLst>
          </p:cNvPr>
          <p:cNvSpPr>
            <a:spLocks noGrp="1"/>
          </p:cNvSpPr>
          <p:nvPr>
            <p:ph type="title"/>
          </p:nvPr>
        </p:nvSpPr>
        <p:spPr>
          <a:xfrm>
            <a:off x="612523" y="444032"/>
            <a:ext cx="10997749" cy="590931"/>
          </a:xfrm>
        </p:spPr>
        <p:txBody>
          <a:bodyPr vert="horz">
            <a:spAutoFit/>
          </a:bodyPr>
          <a:lstStyle/>
          <a:p>
            <a:r>
              <a:rPr lang="en-US" sz="3600" dirty="0"/>
              <a:t>Applications in Clean Energy</a:t>
            </a:r>
          </a:p>
        </p:txBody>
      </p:sp>
      <p:sp>
        <p:nvSpPr>
          <p:cNvPr id="47" name="TextBox 46">
            <a:extLst>
              <a:ext uri="{FF2B5EF4-FFF2-40B4-BE49-F238E27FC236}">
                <a16:creationId xmlns:a16="http://schemas.microsoft.com/office/drawing/2014/main" id="{CA7D0DC7-48E7-7ADA-E819-D4936E3627B2}"/>
              </a:ext>
            </a:extLst>
          </p:cNvPr>
          <p:cNvSpPr txBox="1"/>
          <p:nvPr/>
        </p:nvSpPr>
        <p:spPr>
          <a:xfrm>
            <a:off x="844232" y="3995544"/>
            <a:ext cx="2428408" cy="492443"/>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lumMod val="50000"/>
                  </a:schemeClr>
                </a:solidFill>
                <a:effectLst/>
                <a:uLnTx/>
                <a:uFillTx/>
                <a:latin typeface="Arial"/>
                <a:ea typeface="+mn-ea"/>
                <a:cs typeface="+mn-cs"/>
              </a:rPr>
              <a:t>Stationary &amp; Mobility Fuel Cells</a:t>
            </a:r>
          </a:p>
        </p:txBody>
      </p:sp>
      <p:sp>
        <p:nvSpPr>
          <p:cNvPr id="48" name="TextBox 47">
            <a:extLst>
              <a:ext uri="{FF2B5EF4-FFF2-40B4-BE49-F238E27FC236}">
                <a16:creationId xmlns:a16="http://schemas.microsoft.com/office/drawing/2014/main" id="{DA20E616-4CF9-55C4-701E-3964A751E1B7}"/>
              </a:ext>
            </a:extLst>
          </p:cNvPr>
          <p:cNvSpPr txBox="1"/>
          <p:nvPr/>
        </p:nvSpPr>
        <p:spPr>
          <a:xfrm>
            <a:off x="589193" y="4624998"/>
            <a:ext cx="3347258" cy="1201483"/>
          </a:xfrm>
          <a:prstGeom prst="rect">
            <a:avLst/>
          </a:prstGeom>
          <a:noFill/>
        </p:spPr>
        <p:txBody>
          <a:bodyPr wrap="square">
            <a:spAutoFit/>
          </a:bodyPr>
          <a:lstStyle/>
          <a:p>
            <a:pPr marL="171450" marR="0" lvl="1" indent="-171450" algn="just" defTabSz="914400" rtl="0" eaLnBrk="1" fontAlgn="auto" latinLnBrk="0" hangingPunct="1">
              <a:lnSpc>
                <a:spcPct val="107000"/>
              </a:lnSpc>
              <a:spcBef>
                <a:spcPts val="600"/>
              </a:spcBef>
              <a:spcAft>
                <a:spcPts val="0"/>
              </a:spcAft>
              <a:buClr>
                <a:srgbClr val="E97E09"/>
              </a:buClr>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Ionomer exchange membranes for PEM fuel cells</a:t>
            </a:r>
          </a:p>
          <a:p>
            <a:pPr marL="171450" marR="0" lvl="1" indent="-171450" algn="just" defTabSz="914400" rtl="0" eaLnBrk="1" fontAlgn="auto" latinLnBrk="0" hangingPunct="1">
              <a:lnSpc>
                <a:spcPct val="107000"/>
              </a:lnSpc>
              <a:spcBef>
                <a:spcPts val="600"/>
              </a:spcBef>
              <a:spcAft>
                <a:spcPts val="0"/>
              </a:spcAft>
              <a:buClr>
                <a:srgbClr val="E97E09"/>
              </a:buClr>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Gaskets and seals to prevent leaks and environmental releases to reduce carbon dioxide emissions into the atmosphere</a:t>
            </a:r>
          </a:p>
          <a:p>
            <a:pPr marL="171450" marR="0" lvl="1" indent="-171450" algn="just" defTabSz="914400" rtl="0" eaLnBrk="1" fontAlgn="auto" latinLnBrk="0" hangingPunct="1">
              <a:lnSpc>
                <a:spcPct val="107000"/>
              </a:lnSpc>
              <a:spcBef>
                <a:spcPts val="600"/>
              </a:spcBef>
              <a:spcAft>
                <a:spcPts val="0"/>
              </a:spcAft>
              <a:buClr>
                <a:srgbClr val="E97E09"/>
              </a:buClr>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Binder materials in the electrodes</a:t>
            </a:r>
          </a:p>
          <a:p>
            <a:pPr marL="171450" marR="0" lvl="1" indent="-171450" algn="just" defTabSz="914400" rtl="0" eaLnBrk="1" fontAlgn="auto" latinLnBrk="0" hangingPunct="1">
              <a:lnSpc>
                <a:spcPct val="107000"/>
              </a:lnSpc>
              <a:spcBef>
                <a:spcPts val="600"/>
              </a:spcBef>
              <a:spcAft>
                <a:spcPts val="0"/>
              </a:spcAft>
              <a:buClr>
                <a:srgbClr val="E97E09"/>
              </a:buClr>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Component of the gas diffusion layers (GDLs)</a:t>
            </a:r>
          </a:p>
        </p:txBody>
      </p:sp>
      <p:sp>
        <p:nvSpPr>
          <p:cNvPr id="51" name="Arrow: Pentagon 50">
            <a:extLst>
              <a:ext uri="{FF2B5EF4-FFF2-40B4-BE49-F238E27FC236}">
                <a16:creationId xmlns:a16="http://schemas.microsoft.com/office/drawing/2014/main" id="{F20A9161-F4E9-DA9E-15F7-7C754C3F4BCE}"/>
              </a:ext>
            </a:extLst>
          </p:cNvPr>
          <p:cNvSpPr/>
          <p:nvPr/>
        </p:nvSpPr>
        <p:spPr>
          <a:xfrm flipH="1">
            <a:off x="800100" y="4481559"/>
            <a:ext cx="1614269" cy="168963"/>
          </a:xfrm>
          <a:prstGeom prst="homePlate">
            <a:avLst>
              <a:gd name="adj" fmla="val 2965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a:ea typeface="+mn-ea"/>
                <a:cs typeface="+mn-cs"/>
              </a:rPr>
              <a:t>PFSA, FKM, PTFE</a:t>
            </a:r>
          </a:p>
        </p:txBody>
      </p:sp>
      <p:sp>
        <p:nvSpPr>
          <p:cNvPr id="56" name="Arrow: Pentagon 55">
            <a:extLst>
              <a:ext uri="{FF2B5EF4-FFF2-40B4-BE49-F238E27FC236}">
                <a16:creationId xmlns:a16="http://schemas.microsoft.com/office/drawing/2014/main" id="{98FFA7EE-C74E-11D5-6499-86BA2D8E94F8}"/>
              </a:ext>
            </a:extLst>
          </p:cNvPr>
          <p:cNvSpPr/>
          <p:nvPr/>
        </p:nvSpPr>
        <p:spPr>
          <a:xfrm flipH="1">
            <a:off x="800100" y="2022377"/>
            <a:ext cx="2121601" cy="187318"/>
          </a:xfrm>
          <a:prstGeom prst="homePlate">
            <a:avLst>
              <a:gd name="adj" fmla="val 2965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Arial"/>
                <a:ea typeface="+mn-ea"/>
                <a:cs typeface="+mn-cs"/>
              </a:rPr>
              <a:t>PTFE, FEP, ETFE, PFSA, FKM, PFPE</a:t>
            </a:r>
          </a:p>
        </p:txBody>
      </p:sp>
      <p:pic>
        <p:nvPicPr>
          <p:cNvPr id="2" name="Picture 2" descr="The Hydrogen Economy: The Picture Is Confused, The Timeline Too Long |  Seeking Alpha">
            <a:extLst>
              <a:ext uri="{FF2B5EF4-FFF2-40B4-BE49-F238E27FC236}">
                <a16:creationId xmlns:a16="http://schemas.microsoft.com/office/drawing/2014/main" id="{3510DE5A-0ED5-0924-CA79-40A0AB2B1F2B}"/>
              </a:ext>
            </a:extLst>
          </p:cNvPr>
          <p:cNvPicPr>
            <a:picLocks noGrp="1" noChangeAspect="1" noChangeArrowheads="1"/>
          </p:cNvPicPr>
          <p:nvPr>
            <p:ph idx="1"/>
          </p:nvPr>
        </p:nvPicPr>
        <p:blipFill rotWithShape="1">
          <a:blip r:embed="rId6">
            <a:extLst>
              <a:ext uri="{28A0092B-C50C-407E-A947-70E740481C1C}">
                <a14:useLocalDpi xmlns:a14="http://schemas.microsoft.com/office/drawing/2010/main" val="0"/>
              </a:ext>
            </a:extLst>
          </a:blip>
          <a:srcRect l="3488" r="6875"/>
          <a:stretch/>
        </p:blipFill>
        <p:spPr bwMode="auto">
          <a:xfrm>
            <a:off x="3592533" y="2439251"/>
            <a:ext cx="5586141" cy="350568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BBF1F0E-2CC4-5B37-5FB0-B05950470DA8}"/>
              </a:ext>
            </a:extLst>
          </p:cNvPr>
          <p:cNvSpPr txBox="1"/>
          <p:nvPr/>
        </p:nvSpPr>
        <p:spPr>
          <a:xfrm>
            <a:off x="746130" y="2241292"/>
            <a:ext cx="2663772" cy="1459374"/>
          </a:xfrm>
          <a:prstGeom prst="rect">
            <a:avLst/>
          </a:prstGeom>
          <a:noFill/>
        </p:spPr>
        <p:txBody>
          <a:bodyPr wrap="square">
            <a:spAutoFit/>
          </a:bodyPr>
          <a:lstStyle/>
          <a:p>
            <a:pPr marL="171450" marR="0" lvl="1" indent="-171450" algn="just" defTabSz="914400" rtl="0" eaLnBrk="1" fontAlgn="auto" latinLnBrk="0" hangingPunct="1">
              <a:lnSpc>
                <a:spcPct val="107000"/>
              </a:lnSpc>
              <a:spcBef>
                <a:spcPts val="0"/>
              </a:spcBef>
              <a:spcAft>
                <a:spcPts val="300"/>
              </a:spcAft>
              <a:buClr>
                <a:srgbClr val="F04937"/>
              </a:buClr>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Photovoltaic front sheets protection</a:t>
            </a:r>
          </a:p>
          <a:p>
            <a:pPr marL="171450" marR="0" lvl="1" indent="-171450" algn="just" defTabSz="914400" rtl="0" eaLnBrk="1" fontAlgn="auto" latinLnBrk="0" hangingPunct="1">
              <a:lnSpc>
                <a:spcPct val="107000"/>
              </a:lnSpc>
              <a:spcBef>
                <a:spcPts val="0"/>
              </a:spcBef>
              <a:spcAft>
                <a:spcPts val="300"/>
              </a:spcAft>
              <a:buClr>
                <a:srgbClr val="F04937"/>
              </a:buClr>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Photovoltaic back sheets insulation</a:t>
            </a:r>
            <a:endParaRPr kumimoji="0" lang="es-AR" sz="900" b="0" i="0" u="none" strike="noStrike" kern="1200" cap="none" spc="0" normalizeH="0" baseline="0" noProof="0" dirty="0">
              <a:ln>
                <a:noFill/>
              </a:ln>
              <a:solidFill>
                <a:prstClr val="black"/>
              </a:solidFill>
              <a:effectLst/>
              <a:uLnTx/>
              <a:uFillTx/>
              <a:latin typeface="Arial"/>
              <a:ea typeface="+mn-ea"/>
              <a:cs typeface="+mn-cs"/>
            </a:endParaRPr>
          </a:p>
          <a:p>
            <a:pPr marL="171450" marR="0" lvl="1" indent="-171450" algn="just" defTabSz="914400" rtl="0" eaLnBrk="1" fontAlgn="auto" latinLnBrk="0" hangingPunct="1">
              <a:lnSpc>
                <a:spcPct val="107000"/>
              </a:lnSpc>
              <a:spcBef>
                <a:spcPts val="0"/>
              </a:spcBef>
              <a:spcAft>
                <a:spcPts val="300"/>
              </a:spcAft>
              <a:buClr>
                <a:srgbClr val="F04937"/>
              </a:buClr>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Junction boxes in photovoltaic vents</a:t>
            </a:r>
          </a:p>
          <a:p>
            <a:pPr marL="171450" marR="0" lvl="1" indent="-171450" algn="just" defTabSz="914400" rtl="0" eaLnBrk="1" fontAlgn="auto" latinLnBrk="0" hangingPunct="1">
              <a:lnSpc>
                <a:spcPct val="107000"/>
              </a:lnSpc>
              <a:spcBef>
                <a:spcPts val="0"/>
              </a:spcBef>
              <a:spcAft>
                <a:spcPts val="300"/>
              </a:spcAft>
              <a:buClr>
                <a:srgbClr val="F04937"/>
              </a:buClr>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Control centers for offshore wind parks </a:t>
            </a:r>
          </a:p>
          <a:p>
            <a:pPr marL="171450" marR="0" lvl="1" indent="-171450" algn="just" defTabSz="914400" rtl="0" eaLnBrk="1" fontAlgn="auto" latinLnBrk="0" hangingPunct="1">
              <a:lnSpc>
                <a:spcPct val="107000"/>
              </a:lnSpc>
              <a:spcBef>
                <a:spcPts val="0"/>
              </a:spcBef>
              <a:spcAft>
                <a:spcPts val="300"/>
              </a:spcAft>
              <a:buClr>
                <a:srgbClr val="F04937"/>
              </a:buClr>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Wind turbine paints and coatings</a:t>
            </a:r>
          </a:p>
          <a:p>
            <a:pPr marL="171450" marR="0" lvl="1" indent="-171450" algn="just" defTabSz="914400" rtl="0" eaLnBrk="1" fontAlgn="auto" latinLnBrk="0" hangingPunct="1">
              <a:lnSpc>
                <a:spcPct val="107000"/>
              </a:lnSpc>
              <a:spcBef>
                <a:spcPts val="0"/>
              </a:spcBef>
              <a:spcAft>
                <a:spcPts val="300"/>
              </a:spcAft>
              <a:buClr>
                <a:srgbClr val="F04937"/>
              </a:buClr>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Release film: support production of composite turbine blades esp. for offshore turbine PTFE bearings </a:t>
            </a:r>
          </a:p>
        </p:txBody>
      </p:sp>
      <p:sp>
        <p:nvSpPr>
          <p:cNvPr id="32" name="TextBox 31">
            <a:extLst>
              <a:ext uri="{FF2B5EF4-FFF2-40B4-BE49-F238E27FC236}">
                <a16:creationId xmlns:a16="http://schemas.microsoft.com/office/drawing/2014/main" id="{CFE857EC-5976-3D5F-7C9D-BB35706E10DF}"/>
              </a:ext>
            </a:extLst>
          </p:cNvPr>
          <p:cNvSpPr txBox="1"/>
          <p:nvPr/>
        </p:nvSpPr>
        <p:spPr>
          <a:xfrm>
            <a:off x="9272321" y="4793149"/>
            <a:ext cx="2843048" cy="1497846"/>
          </a:xfrm>
          <a:prstGeom prst="rect">
            <a:avLst/>
          </a:prstGeom>
          <a:noFill/>
        </p:spPr>
        <p:txBody>
          <a:bodyPr wrap="square">
            <a:spAutoFit/>
          </a:bodyPr>
          <a:lstStyle/>
          <a:p>
            <a:pPr marL="171450" marR="0" lvl="1" indent="-171450" algn="just" defTabSz="914400" rtl="0" eaLnBrk="1" fontAlgn="auto" latinLnBrk="0" hangingPunct="1">
              <a:lnSpc>
                <a:spcPct val="107000"/>
              </a:lnSpc>
              <a:spcBef>
                <a:spcPts val="600"/>
              </a:spcBef>
              <a:spcAft>
                <a:spcPts val="0"/>
              </a:spcAft>
              <a:buClr>
                <a:srgbClr val="D30B55"/>
              </a:buClr>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Ionomer exchange membranes for PEM water </a:t>
            </a:r>
            <a:r>
              <a:rPr kumimoji="0" lang="en-US" sz="900" b="0" i="0" u="none" strike="noStrike" kern="1200" cap="none" spc="0" normalizeH="0" baseline="0" noProof="0" dirty="0" err="1">
                <a:ln>
                  <a:noFill/>
                </a:ln>
                <a:solidFill>
                  <a:prstClr val="black"/>
                </a:solidFill>
                <a:effectLst/>
                <a:uLnTx/>
                <a:uFillTx/>
                <a:latin typeface="Arial"/>
                <a:ea typeface="+mn-ea"/>
                <a:cs typeface="+mn-cs"/>
              </a:rPr>
              <a:t>electrolysers</a:t>
            </a:r>
            <a:endParaRPr kumimoji="0" lang="en-US" sz="900" b="0" i="0" u="none" strike="noStrike" kern="1200" cap="none" spc="0" normalizeH="0" baseline="0" noProof="0" dirty="0">
              <a:ln>
                <a:noFill/>
              </a:ln>
              <a:solidFill>
                <a:prstClr val="black"/>
              </a:solidFill>
              <a:effectLst/>
              <a:uLnTx/>
              <a:uFillTx/>
              <a:latin typeface="Arial"/>
              <a:ea typeface="+mn-ea"/>
              <a:cs typeface="+mn-cs"/>
            </a:endParaRPr>
          </a:p>
          <a:p>
            <a:pPr marL="171450" marR="0" lvl="1" indent="-171450" algn="just" defTabSz="914400" rtl="0" eaLnBrk="1" fontAlgn="auto" latinLnBrk="0" hangingPunct="1">
              <a:lnSpc>
                <a:spcPct val="107000"/>
              </a:lnSpc>
              <a:spcBef>
                <a:spcPts val="600"/>
              </a:spcBef>
              <a:spcAft>
                <a:spcPts val="0"/>
              </a:spcAft>
              <a:buClr>
                <a:srgbClr val="D30B55"/>
              </a:buClr>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Tubing fluid transfer in alkaline water electrolysis hydrogen production systems</a:t>
            </a:r>
          </a:p>
          <a:p>
            <a:pPr marL="171450" marR="0" lvl="1" indent="-171450" algn="just" defTabSz="914400" rtl="0" eaLnBrk="1" fontAlgn="auto" latinLnBrk="0" hangingPunct="1">
              <a:lnSpc>
                <a:spcPct val="107000"/>
              </a:lnSpc>
              <a:spcBef>
                <a:spcPts val="600"/>
              </a:spcBef>
              <a:spcAft>
                <a:spcPts val="0"/>
              </a:spcAft>
              <a:buClr>
                <a:srgbClr val="D30B55"/>
              </a:buClr>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Binder materials in the electrodes</a:t>
            </a:r>
          </a:p>
          <a:p>
            <a:pPr marL="171450" marR="0" lvl="1" indent="-171450" algn="just" defTabSz="914400" rtl="0" eaLnBrk="1" fontAlgn="auto" latinLnBrk="0" hangingPunct="1">
              <a:lnSpc>
                <a:spcPct val="107000"/>
              </a:lnSpc>
              <a:spcBef>
                <a:spcPts val="600"/>
              </a:spcBef>
              <a:spcAft>
                <a:spcPts val="0"/>
              </a:spcAft>
              <a:buClr>
                <a:srgbClr val="D30B55"/>
              </a:buClr>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Gaskets and seals to prevent leaks and environmental releases to reduce carbon dioxide emissions into the atmosphere</a:t>
            </a:r>
            <a:endParaRPr kumimoji="0" lang="es-AR" sz="9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Freeform: Shape 14">
            <a:extLst>
              <a:ext uri="{FF2B5EF4-FFF2-40B4-BE49-F238E27FC236}">
                <a16:creationId xmlns:a16="http://schemas.microsoft.com/office/drawing/2014/main" id="{071D7FB6-7E21-EE4D-AF43-1EC0DA7B2EA1}"/>
              </a:ext>
            </a:extLst>
          </p:cNvPr>
          <p:cNvSpPr/>
          <p:nvPr/>
        </p:nvSpPr>
        <p:spPr>
          <a:xfrm>
            <a:off x="3673165" y="1801653"/>
            <a:ext cx="2121601" cy="612698"/>
          </a:xfrm>
          <a:custGeom>
            <a:avLst/>
            <a:gdLst>
              <a:gd name="connsiteX0" fmla="*/ 0 w 2074607"/>
              <a:gd name="connsiteY0" fmla="*/ 0 h 1946788"/>
              <a:gd name="connsiteX1" fmla="*/ 2074607 w 2074607"/>
              <a:gd name="connsiteY1" fmla="*/ 0 h 1946788"/>
              <a:gd name="connsiteX2" fmla="*/ 2074607 w 2074607"/>
              <a:gd name="connsiteY2" fmla="*/ 1927123 h 1946788"/>
              <a:gd name="connsiteX3" fmla="*/ 2074607 w 2074607"/>
              <a:gd name="connsiteY3" fmla="*/ 1946788 h 1946788"/>
            </a:gdLst>
            <a:ahLst/>
            <a:cxnLst>
              <a:cxn ang="0">
                <a:pos x="connsiteX0" y="connsiteY0"/>
              </a:cxn>
              <a:cxn ang="0">
                <a:pos x="connsiteX1" y="connsiteY1"/>
              </a:cxn>
              <a:cxn ang="0">
                <a:pos x="connsiteX2" y="connsiteY2"/>
              </a:cxn>
              <a:cxn ang="0">
                <a:pos x="connsiteX3" y="connsiteY3"/>
              </a:cxn>
            </a:cxnLst>
            <a:rect l="l" t="t" r="r" b="b"/>
            <a:pathLst>
              <a:path w="2074607" h="1946788">
                <a:moveTo>
                  <a:pt x="0" y="0"/>
                </a:moveTo>
                <a:lnTo>
                  <a:pt x="2074607" y="0"/>
                </a:lnTo>
                <a:lnTo>
                  <a:pt x="2074607" y="1927123"/>
                </a:lnTo>
                <a:lnTo>
                  <a:pt x="2074607" y="1946788"/>
                </a:lnTo>
              </a:path>
            </a:pathLst>
          </a:custGeom>
          <a:noFill/>
          <a:ln>
            <a:solidFill>
              <a:schemeClr val="accent1"/>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7" name="Freeform: Shape 16">
            <a:extLst>
              <a:ext uri="{FF2B5EF4-FFF2-40B4-BE49-F238E27FC236}">
                <a16:creationId xmlns:a16="http://schemas.microsoft.com/office/drawing/2014/main" id="{E4029CD5-705A-4FB0-485D-AD3D64658367}"/>
              </a:ext>
            </a:extLst>
          </p:cNvPr>
          <p:cNvSpPr/>
          <p:nvPr/>
        </p:nvSpPr>
        <p:spPr>
          <a:xfrm>
            <a:off x="8160050" y="3377134"/>
            <a:ext cx="1299411" cy="1090886"/>
          </a:xfrm>
          <a:custGeom>
            <a:avLst/>
            <a:gdLst>
              <a:gd name="connsiteX0" fmla="*/ 0 w 2074607"/>
              <a:gd name="connsiteY0" fmla="*/ 0 h 1946788"/>
              <a:gd name="connsiteX1" fmla="*/ 2074607 w 2074607"/>
              <a:gd name="connsiteY1" fmla="*/ 0 h 1946788"/>
              <a:gd name="connsiteX2" fmla="*/ 2074607 w 2074607"/>
              <a:gd name="connsiteY2" fmla="*/ 1927123 h 1946788"/>
              <a:gd name="connsiteX3" fmla="*/ 2074607 w 2074607"/>
              <a:gd name="connsiteY3" fmla="*/ 1946788 h 1946788"/>
            </a:gdLst>
            <a:ahLst/>
            <a:cxnLst>
              <a:cxn ang="0">
                <a:pos x="connsiteX0" y="connsiteY0"/>
              </a:cxn>
              <a:cxn ang="0">
                <a:pos x="connsiteX1" y="connsiteY1"/>
              </a:cxn>
              <a:cxn ang="0">
                <a:pos x="connsiteX2" y="connsiteY2"/>
              </a:cxn>
              <a:cxn ang="0">
                <a:pos x="connsiteX3" y="connsiteY3"/>
              </a:cxn>
            </a:cxnLst>
            <a:rect l="l" t="t" r="r" b="b"/>
            <a:pathLst>
              <a:path w="2074607" h="1946788">
                <a:moveTo>
                  <a:pt x="0" y="0"/>
                </a:moveTo>
                <a:lnTo>
                  <a:pt x="2074607" y="0"/>
                </a:lnTo>
                <a:lnTo>
                  <a:pt x="2074607" y="1927123"/>
                </a:lnTo>
                <a:lnTo>
                  <a:pt x="2074607" y="1946788"/>
                </a:lnTo>
              </a:path>
            </a:pathLst>
          </a:custGeom>
          <a:noFill/>
          <a:ln>
            <a:solidFill>
              <a:schemeClr val="accent3"/>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 name="TextBox 2">
            <a:extLst>
              <a:ext uri="{FF2B5EF4-FFF2-40B4-BE49-F238E27FC236}">
                <a16:creationId xmlns:a16="http://schemas.microsoft.com/office/drawing/2014/main" id="{53613F0F-477F-559D-7DDB-ACEEB725F5C2}"/>
              </a:ext>
            </a:extLst>
          </p:cNvPr>
          <p:cNvSpPr txBox="1"/>
          <p:nvPr/>
        </p:nvSpPr>
        <p:spPr>
          <a:xfrm>
            <a:off x="9356348" y="1618708"/>
            <a:ext cx="2586549" cy="246221"/>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Arial"/>
                <a:ea typeface="+mn-ea"/>
                <a:cs typeface="+mn-cs"/>
              </a:rPr>
              <a:t>Energy Storage</a:t>
            </a:r>
          </a:p>
        </p:txBody>
      </p:sp>
      <p:sp>
        <p:nvSpPr>
          <p:cNvPr id="9" name="TextBox 8">
            <a:extLst>
              <a:ext uri="{FF2B5EF4-FFF2-40B4-BE49-F238E27FC236}">
                <a16:creationId xmlns:a16="http://schemas.microsoft.com/office/drawing/2014/main" id="{3FBD9941-3434-1FE8-BCBA-88A3B8CF77A4}"/>
              </a:ext>
            </a:extLst>
          </p:cNvPr>
          <p:cNvSpPr txBox="1"/>
          <p:nvPr/>
        </p:nvSpPr>
        <p:spPr>
          <a:xfrm>
            <a:off x="9444793" y="2058762"/>
            <a:ext cx="2498104" cy="1124539"/>
          </a:xfrm>
          <a:prstGeom prst="rect">
            <a:avLst/>
          </a:prstGeom>
          <a:noFill/>
        </p:spPr>
        <p:txBody>
          <a:bodyPr wrap="square">
            <a:spAutoFit/>
          </a:bodyPr>
          <a:lstStyle/>
          <a:p>
            <a:pPr marL="171450" marR="0" lvl="1" indent="-171450" algn="just" defTabSz="914400" rtl="0" eaLnBrk="1" fontAlgn="auto" latinLnBrk="0" hangingPunct="1">
              <a:lnSpc>
                <a:spcPct val="107000"/>
              </a:lnSpc>
              <a:spcBef>
                <a:spcPts val="600"/>
              </a:spcBef>
              <a:spcAft>
                <a:spcPts val="0"/>
              </a:spcAft>
              <a:buClr>
                <a:srgbClr val="F7921E">
                  <a:lumMod val="75000"/>
                </a:srgbClr>
              </a:buClr>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Ionomer exchange membranes for flow batteries</a:t>
            </a:r>
          </a:p>
          <a:p>
            <a:pPr marL="171450" marR="0" lvl="1" indent="-171450" algn="just" defTabSz="914400" rtl="0" eaLnBrk="1" fontAlgn="auto" latinLnBrk="0" hangingPunct="1">
              <a:lnSpc>
                <a:spcPct val="107000"/>
              </a:lnSpc>
              <a:spcBef>
                <a:spcPts val="600"/>
              </a:spcBef>
              <a:spcAft>
                <a:spcPts val="0"/>
              </a:spcAft>
              <a:buClr>
                <a:srgbClr val="F7921E">
                  <a:lumMod val="75000"/>
                </a:srgbClr>
              </a:buClr>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Gaskets and seals to prevent leaks and environmental releases to reduce carbon dioxide emissions into the atmosphere</a:t>
            </a:r>
          </a:p>
          <a:p>
            <a:pPr marL="171450" marR="0" lvl="1" indent="-171450" algn="just" defTabSz="914400" rtl="0" eaLnBrk="1" fontAlgn="auto" latinLnBrk="0" hangingPunct="1">
              <a:lnSpc>
                <a:spcPct val="107000"/>
              </a:lnSpc>
              <a:spcBef>
                <a:spcPts val="600"/>
              </a:spcBef>
              <a:spcAft>
                <a:spcPts val="0"/>
              </a:spcAft>
              <a:buClr>
                <a:srgbClr val="F7921E">
                  <a:lumMod val="75000"/>
                </a:srgbClr>
              </a:buClr>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Binder materials in the electrodes</a:t>
            </a:r>
          </a:p>
        </p:txBody>
      </p:sp>
      <p:sp>
        <p:nvSpPr>
          <p:cNvPr id="10" name="Arrow: Pentagon 9">
            <a:extLst>
              <a:ext uri="{FF2B5EF4-FFF2-40B4-BE49-F238E27FC236}">
                <a16:creationId xmlns:a16="http://schemas.microsoft.com/office/drawing/2014/main" id="{93D2CA9D-9688-2D71-7B8D-862B7AE65D5F}"/>
              </a:ext>
            </a:extLst>
          </p:cNvPr>
          <p:cNvSpPr/>
          <p:nvPr/>
        </p:nvSpPr>
        <p:spPr>
          <a:xfrm flipH="1">
            <a:off x="9356348" y="1885159"/>
            <a:ext cx="1795962" cy="146536"/>
          </a:xfrm>
          <a:prstGeom prst="homePlate">
            <a:avLst>
              <a:gd name="adj" fmla="val 29659"/>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a:ea typeface="+mn-ea"/>
                <a:cs typeface="+mn-cs"/>
              </a:rPr>
              <a:t>PFSA, FKM, PTFE</a:t>
            </a:r>
            <a:endParaRPr kumimoji="0" lang="en-US" sz="700" b="0" i="0" u="none" strike="noStrike" kern="1200" cap="none" spc="0" normalizeH="0" baseline="0" noProof="0" dirty="0">
              <a:ln>
                <a:noFill/>
              </a:ln>
              <a:solidFill>
                <a:prstClr val="white"/>
              </a:solidFill>
              <a:effectLst/>
              <a:uLnTx/>
              <a:uFillTx/>
              <a:latin typeface="Arial"/>
              <a:ea typeface="+mn-ea"/>
              <a:cs typeface="+mn-cs"/>
            </a:endParaRPr>
          </a:p>
        </p:txBody>
      </p:sp>
      <p:sp>
        <p:nvSpPr>
          <p:cNvPr id="53" name="Freeform: Shape 52">
            <a:extLst>
              <a:ext uri="{FF2B5EF4-FFF2-40B4-BE49-F238E27FC236}">
                <a16:creationId xmlns:a16="http://schemas.microsoft.com/office/drawing/2014/main" id="{C6189935-C7E2-D4D3-9133-F1101D4CED7A}"/>
              </a:ext>
            </a:extLst>
          </p:cNvPr>
          <p:cNvSpPr/>
          <p:nvPr/>
        </p:nvSpPr>
        <p:spPr>
          <a:xfrm flipH="1">
            <a:off x="7138581" y="1751398"/>
            <a:ext cx="2040093" cy="1075519"/>
          </a:xfrm>
          <a:custGeom>
            <a:avLst/>
            <a:gdLst>
              <a:gd name="connsiteX0" fmla="*/ 0 w 2074607"/>
              <a:gd name="connsiteY0" fmla="*/ 0 h 1946788"/>
              <a:gd name="connsiteX1" fmla="*/ 2074607 w 2074607"/>
              <a:gd name="connsiteY1" fmla="*/ 0 h 1946788"/>
              <a:gd name="connsiteX2" fmla="*/ 2074607 w 2074607"/>
              <a:gd name="connsiteY2" fmla="*/ 1927123 h 1946788"/>
              <a:gd name="connsiteX3" fmla="*/ 2074607 w 2074607"/>
              <a:gd name="connsiteY3" fmla="*/ 1946788 h 1946788"/>
            </a:gdLst>
            <a:ahLst/>
            <a:cxnLst>
              <a:cxn ang="0">
                <a:pos x="connsiteX0" y="connsiteY0"/>
              </a:cxn>
              <a:cxn ang="0">
                <a:pos x="connsiteX1" y="connsiteY1"/>
              </a:cxn>
              <a:cxn ang="0">
                <a:pos x="connsiteX2" y="connsiteY2"/>
              </a:cxn>
              <a:cxn ang="0">
                <a:pos x="connsiteX3" y="connsiteY3"/>
              </a:cxn>
            </a:cxnLst>
            <a:rect l="l" t="t" r="r" b="b"/>
            <a:pathLst>
              <a:path w="2074607" h="1946788">
                <a:moveTo>
                  <a:pt x="0" y="0"/>
                </a:moveTo>
                <a:lnTo>
                  <a:pt x="2074607" y="0"/>
                </a:lnTo>
                <a:lnTo>
                  <a:pt x="2074607" y="1927123"/>
                </a:lnTo>
                <a:lnTo>
                  <a:pt x="2074607" y="1946788"/>
                </a:lnTo>
              </a:path>
            </a:pathLst>
          </a:custGeom>
          <a:noFill/>
          <a:ln>
            <a:solidFill>
              <a:schemeClr val="accent2">
                <a:lumMod val="75000"/>
              </a:schemeClr>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Freeform: Shape 10">
            <a:extLst>
              <a:ext uri="{FF2B5EF4-FFF2-40B4-BE49-F238E27FC236}">
                <a16:creationId xmlns:a16="http://schemas.microsoft.com/office/drawing/2014/main" id="{B36877AB-F237-5BC9-36A6-951B6D85F9C4}"/>
              </a:ext>
            </a:extLst>
          </p:cNvPr>
          <p:cNvSpPr/>
          <p:nvPr/>
        </p:nvSpPr>
        <p:spPr>
          <a:xfrm rot="10800000" flipH="1" flipV="1">
            <a:off x="2991226" y="4104325"/>
            <a:ext cx="1841239" cy="971980"/>
          </a:xfrm>
          <a:custGeom>
            <a:avLst/>
            <a:gdLst>
              <a:gd name="connsiteX0" fmla="*/ 0 w 2074607"/>
              <a:gd name="connsiteY0" fmla="*/ 0 h 1946788"/>
              <a:gd name="connsiteX1" fmla="*/ 2074607 w 2074607"/>
              <a:gd name="connsiteY1" fmla="*/ 0 h 1946788"/>
              <a:gd name="connsiteX2" fmla="*/ 2074607 w 2074607"/>
              <a:gd name="connsiteY2" fmla="*/ 1927123 h 1946788"/>
              <a:gd name="connsiteX3" fmla="*/ 2074607 w 2074607"/>
              <a:gd name="connsiteY3" fmla="*/ 1946788 h 1946788"/>
            </a:gdLst>
            <a:ahLst/>
            <a:cxnLst>
              <a:cxn ang="0">
                <a:pos x="connsiteX0" y="connsiteY0"/>
              </a:cxn>
              <a:cxn ang="0">
                <a:pos x="connsiteX1" y="connsiteY1"/>
              </a:cxn>
              <a:cxn ang="0">
                <a:pos x="connsiteX2" y="connsiteY2"/>
              </a:cxn>
              <a:cxn ang="0">
                <a:pos x="connsiteX3" y="connsiteY3"/>
              </a:cxn>
            </a:cxnLst>
            <a:rect l="l" t="t" r="r" b="b"/>
            <a:pathLst>
              <a:path w="2074607" h="1946788">
                <a:moveTo>
                  <a:pt x="0" y="0"/>
                </a:moveTo>
                <a:lnTo>
                  <a:pt x="2074607" y="0"/>
                </a:lnTo>
                <a:lnTo>
                  <a:pt x="2074607" y="1927123"/>
                </a:lnTo>
                <a:lnTo>
                  <a:pt x="2074607" y="1946788"/>
                </a:lnTo>
              </a:path>
            </a:pathLst>
          </a:custGeom>
          <a:noFill/>
          <a:ln>
            <a:solidFill>
              <a:schemeClr val="bg1">
                <a:lumMod val="50000"/>
              </a:schemeClr>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lumMod val="50000"/>
                </a:schemeClr>
              </a:solidFill>
              <a:effectLst/>
              <a:uLnTx/>
              <a:uFillTx/>
              <a:latin typeface="Arial"/>
              <a:ea typeface="+mn-ea"/>
              <a:cs typeface="+mn-cs"/>
            </a:endParaRPr>
          </a:p>
        </p:txBody>
      </p:sp>
    </p:spTree>
    <p:extLst>
      <p:ext uri="{BB962C8B-B14F-4D97-AF65-F5344CB8AC3E}">
        <p14:creationId xmlns:p14="http://schemas.microsoft.com/office/powerpoint/2010/main" val="1114053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894D0-D171-2688-CD40-B832F35972B5}"/>
              </a:ext>
            </a:extLst>
          </p:cNvPr>
          <p:cNvSpPr>
            <a:spLocks noGrp="1"/>
          </p:cNvSpPr>
          <p:nvPr>
            <p:ph type="title"/>
          </p:nvPr>
        </p:nvSpPr>
        <p:spPr>
          <a:xfrm>
            <a:off x="761769" y="214152"/>
            <a:ext cx="11353800" cy="1325563"/>
          </a:xfrm>
        </p:spPr>
        <p:txBody>
          <a:bodyPr>
            <a:normAutofit/>
          </a:bodyPr>
          <a:lstStyle/>
          <a:p>
            <a:r>
              <a:rPr lang="en-GB" sz="3600" dirty="0"/>
              <a:t>Electrical switchgear and grid expansion</a:t>
            </a:r>
            <a:r>
              <a:rPr lang="en-US" sz="3600" dirty="0"/>
              <a:t>– Bertrand Portal, GE Verona</a:t>
            </a:r>
            <a:endParaRPr lang="en-BE" sz="3600" dirty="0"/>
          </a:p>
        </p:txBody>
      </p:sp>
      <p:sp>
        <p:nvSpPr>
          <p:cNvPr id="4" name="Content Placeholder 2">
            <a:extLst>
              <a:ext uri="{FF2B5EF4-FFF2-40B4-BE49-F238E27FC236}">
                <a16:creationId xmlns:a16="http://schemas.microsoft.com/office/drawing/2014/main" id="{1A06AE8C-16C4-BB96-54AF-C61858D84988}"/>
              </a:ext>
            </a:extLst>
          </p:cNvPr>
          <p:cNvSpPr>
            <a:spLocks noGrp="1"/>
          </p:cNvSpPr>
          <p:nvPr>
            <p:ph idx="1"/>
          </p:nvPr>
        </p:nvSpPr>
        <p:spPr>
          <a:xfrm>
            <a:off x="423333" y="1690688"/>
            <a:ext cx="11235267" cy="4351338"/>
          </a:xfrm>
        </p:spPr>
        <p:txBody>
          <a:bodyPr>
            <a:normAutofit lnSpcReduction="10000"/>
          </a:bodyPr>
          <a:lstStyle/>
          <a:p>
            <a:r>
              <a:rPr lang="en-GB" sz="1600" b="1" u="sng" dirty="0"/>
              <a:t>Current situation:</a:t>
            </a:r>
          </a:p>
          <a:p>
            <a:pPr marL="457200" indent="-457200">
              <a:buFont typeface="Arial" panose="020B0604020202020204" pitchFamily="34" charset="0"/>
              <a:buChar char="•"/>
            </a:pPr>
            <a:r>
              <a:rPr lang="en-GB" sz="1600" dirty="0"/>
              <a:t>Fluorinated Gases (F-Gases) are used as insulating medium for high voltage equipment and for specific application for which no substitute exists nor is demonstrated to be feasible. </a:t>
            </a:r>
          </a:p>
          <a:p>
            <a:pPr marL="457200" indent="-457200">
              <a:buFont typeface="Arial" panose="020B0604020202020204" pitchFamily="34" charset="0"/>
              <a:buChar char="•"/>
            </a:pPr>
            <a:r>
              <a:rPr lang="en-GB" sz="1600" dirty="0"/>
              <a:t>PFAS have unique properties that allow them to perform reliably in extreme high-pressure and high temperature environments (seals, O rings, gaskets, lubricants etc.). </a:t>
            </a:r>
          </a:p>
          <a:p>
            <a:pPr marL="457200" indent="-457200">
              <a:buFont typeface="Arial" panose="020B0604020202020204" pitchFamily="34" charset="0"/>
              <a:buChar char="•"/>
            </a:pPr>
            <a:r>
              <a:rPr lang="en-GB" sz="1600" dirty="0"/>
              <a:t>PFAS insulating gases help to replace Sulphur hexafluoride (SF6), a GHG with a high global warming potential (24,300 times that of CO2). Their emissions are regulated by the EU F-Gas Regulation, currently under revision. </a:t>
            </a:r>
          </a:p>
          <a:p>
            <a:r>
              <a:rPr lang="en-GB" sz="1600" b="1" u="sng" dirty="0"/>
              <a:t>Impact on the sector:</a:t>
            </a:r>
          </a:p>
          <a:p>
            <a:pPr marL="457200" indent="-457200">
              <a:buFont typeface="Arial" panose="020B0604020202020204" pitchFamily="34" charset="0"/>
              <a:buChar char="•"/>
            </a:pPr>
            <a:r>
              <a:rPr lang="en-GB" sz="1600" dirty="0"/>
              <a:t>Proposed time-limited restriction would lead to a sudden stop without proven market-ready, resource-efficient alternatives. </a:t>
            </a:r>
          </a:p>
          <a:p>
            <a:pPr marL="457200" indent="-457200">
              <a:buFont typeface="Arial" panose="020B0604020202020204" pitchFamily="34" charset="0"/>
              <a:buChar char="•"/>
            </a:pPr>
            <a:r>
              <a:rPr lang="en-GB" sz="1600" dirty="0"/>
              <a:t>Independent research organizations (e.g., </a:t>
            </a:r>
            <a:r>
              <a:rPr lang="en-GB" sz="1600" dirty="0">
                <a:hlinkClick r:id="rId2"/>
              </a:rPr>
              <a:t>SINTEF</a:t>
            </a:r>
            <a:r>
              <a:rPr lang="en-GB" sz="1600" dirty="0"/>
              <a:t>) agree that ban on SF6-free alternatives with PFAS would undermine the greening of the grid, the rollout of renewable energy and ultimately the decarbonization of electrified sectors.</a:t>
            </a:r>
          </a:p>
          <a:p>
            <a:pPr marL="914400" lvl="1" indent="-457200">
              <a:buFont typeface="Arial" panose="020B0604020202020204" pitchFamily="34" charset="0"/>
              <a:buChar char="•"/>
            </a:pPr>
            <a:r>
              <a:rPr lang="en-GB" sz="1600" dirty="0"/>
              <a:t>Only one technology to be allowed, produced by just one company: threat to competition and limited production capacity.</a:t>
            </a:r>
          </a:p>
          <a:p>
            <a:pPr marL="914400" lvl="1" indent="-457200">
              <a:buFont typeface="Arial" panose="020B0604020202020204" pitchFamily="34" charset="0"/>
              <a:buChar char="•"/>
            </a:pPr>
            <a:r>
              <a:rPr lang="en-GB" sz="1600" dirty="0"/>
              <a:t>Use of SF6 to be potentially prolonged</a:t>
            </a:r>
          </a:p>
          <a:p>
            <a:pPr marL="457200" indent="-457200">
              <a:buFont typeface="Arial" panose="020B0604020202020204" pitchFamily="34" charset="0"/>
              <a:buChar char="•"/>
            </a:pPr>
            <a:r>
              <a:rPr lang="en-GB" sz="1600" dirty="0"/>
              <a:t>PFAS also used in circuit-breaker. PTFE (a solid PFAS) nozzles is key to make the electrical arc quenching possible. Without the PTFE nozzle, no gas circuit breaker could be available, and the electricity grid could not be efficiently protected.</a:t>
            </a:r>
            <a:endParaRPr lang="en-US" sz="1600" dirty="0"/>
          </a:p>
        </p:txBody>
      </p:sp>
    </p:spTree>
    <p:extLst>
      <p:ext uri="{BB962C8B-B14F-4D97-AF65-F5344CB8AC3E}">
        <p14:creationId xmlns:p14="http://schemas.microsoft.com/office/powerpoint/2010/main" val="558213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894D0-D171-2688-CD40-B832F35972B5}"/>
              </a:ext>
            </a:extLst>
          </p:cNvPr>
          <p:cNvSpPr>
            <a:spLocks noGrp="1"/>
          </p:cNvSpPr>
          <p:nvPr>
            <p:ph type="title"/>
          </p:nvPr>
        </p:nvSpPr>
        <p:spPr>
          <a:xfrm>
            <a:off x="711200" y="365125"/>
            <a:ext cx="11353800" cy="1325563"/>
          </a:xfrm>
        </p:spPr>
        <p:txBody>
          <a:bodyPr>
            <a:normAutofit fontScale="90000"/>
          </a:bodyPr>
          <a:lstStyle/>
          <a:p>
            <a:r>
              <a:rPr lang="en-US" sz="3600" dirty="0"/>
              <a:t>Construction and Mining Equipment Manufacturer</a:t>
            </a:r>
            <a:br>
              <a:rPr lang="en-US" sz="3600" dirty="0"/>
            </a:br>
            <a:r>
              <a:rPr lang="en-US" sz="3600" dirty="0"/>
              <a:t>Dr. Kellerbauer, Holger (Caterpillar)</a:t>
            </a:r>
            <a:br>
              <a:rPr lang="en-US" sz="3600" dirty="0"/>
            </a:br>
            <a:endParaRPr lang="en-BE" sz="3500" dirty="0"/>
          </a:p>
        </p:txBody>
      </p:sp>
      <p:sp>
        <p:nvSpPr>
          <p:cNvPr id="4" name="Content Placeholder 2">
            <a:extLst>
              <a:ext uri="{FF2B5EF4-FFF2-40B4-BE49-F238E27FC236}">
                <a16:creationId xmlns:a16="http://schemas.microsoft.com/office/drawing/2014/main" id="{1A06AE8C-16C4-BB96-54AF-C61858D84988}"/>
              </a:ext>
            </a:extLst>
          </p:cNvPr>
          <p:cNvSpPr>
            <a:spLocks noGrp="1"/>
          </p:cNvSpPr>
          <p:nvPr>
            <p:ph idx="1"/>
          </p:nvPr>
        </p:nvSpPr>
        <p:spPr>
          <a:xfrm>
            <a:off x="838200" y="1690688"/>
            <a:ext cx="10515600" cy="4351338"/>
          </a:xfrm>
        </p:spPr>
        <p:txBody>
          <a:bodyPr>
            <a:normAutofit lnSpcReduction="10000"/>
          </a:bodyPr>
          <a:lstStyle/>
          <a:p>
            <a:r>
              <a:rPr lang="en-US" sz="1800" b="1"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KEY USE 1:</a:t>
            </a:r>
            <a:r>
              <a:rPr lang="en-US" sz="1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Seals (mainly FKM &amp; PTFE) for high-pressure and/or high temperature environment</a:t>
            </a:r>
          </a:p>
          <a:p>
            <a:pPr marL="285750" indent="-285750">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FKM-based products are used within systems that produce up to 250°C and require strong chemical resistance,</a:t>
            </a:r>
            <a:r>
              <a:rPr lang="en-US" sz="1600" dirty="0">
                <a:latin typeface="Calibri" panose="020F0502020204030204" pitchFamily="34" charset="0"/>
                <a:cs typeface="Calibri" panose="020F0502020204030204" pitchFamily="34" charset="0"/>
              </a:rPr>
              <a:t> e.g., hydraulic systems, fuel lines, clutch disks, crank shafts. </a:t>
            </a:r>
            <a:r>
              <a:rPr lang="en-US" sz="1600" dirty="0">
                <a:effectLst/>
                <a:latin typeface="Calibri" panose="020F0502020204030204" pitchFamily="34" charset="0"/>
                <a:ea typeface="Calibri" panose="020F0502020204030204" pitchFamily="34" charset="0"/>
                <a:cs typeface="Calibri" panose="020F0502020204030204" pitchFamily="34" charset="0"/>
              </a:rPr>
              <a:t>No PFAS-free alternative capable of performing at high temperatures and having the required chemical resistance for mobile machinery products is available.</a:t>
            </a:r>
            <a:endParaRPr lang="en-US"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PTFE-based products are used within systems with less stringent requirements and are probably replaceable with to-be-found alternatives - but re-design of thousands of seals will take a substantial effort.</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Less durable seals translates into more frequent maintenance i.e., replacement, creating substantial amounts of waste, driving cost and potentially risking a higher occurrence of high-pressure leaks.</a:t>
            </a:r>
          </a:p>
          <a:p>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KEY USE 2: Refrigerants for cooling operator cabins and traction batteries (mainly R-134a &amp; R-1234yf)</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The non-road industry utilizes HFO &amp; HFC refrigerants (containing PFAS) to satisfy various health, safety and ergonomic requirements to cool down operator stations and large batteries. These gases (especially R-1234yf) possess non-corrosive and non-toxic characteristics with a low global warming potential, zero ozone depleting potential and a low boiling point.</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Refrigerants are properly controlled by the  F-Gas Regulation (EU) 517/2014. All (readily) available alternative solutions are either banned, or present a high risk of flammability (ammonia, propane, and isobutane). CO2-based systems are being explored by the automotive industry, but it will probably take about 7 years for widespread availability.</a:t>
            </a:r>
          </a:p>
          <a:p>
            <a:endParaRPr lang="en-US" sz="16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457200" indent="-457200">
              <a:buFont typeface="Arial" panose="020B0604020202020204" pitchFamily="34" charset="0"/>
              <a:buChar char="•"/>
            </a:pPr>
            <a:endParaRPr lang="en-US" sz="2600" dirty="0"/>
          </a:p>
        </p:txBody>
      </p:sp>
      <p:pic>
        <p:nvPicPr>
          <p:cNvPr id="1026" name="Picture 2" descr="Image result for o-ring">
            <a:extLst>
              <a:ext uri="{FF2B5EF4-FFF2-40B4-BE49-F238E27FC236}">
                <a16:creationId xmlns:a16="http://schemas.microsoft.com/office/drawing/2014/main" id="{B6F6CAD6-421F-2BA8-789A-CC0DCEB51F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338" y="1653364"/>
            <a:ext cx="711200" cy="5982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6F9631B-15EA-EF9F-BD5D-81D779CE844A}"/>
              </a:ext>
            </a:extLst>
          </p:cNvPr>
          <p:cNvPicPr>
            <a:picLocks noChangeAspect="1"/>
          </p:cNvPicPr>
          <p:nvPr/>
        </p:nvPicPr>
        <p:blipFill rotWithShape="1">
          <a:blip r:embed="rId3"/>
          <a:srcRect l="11341" r="14209"/>
          <a:stretch/>
        </p:blipFill>
        <p:spPr>
          <a:xfrm>
            <a:off x="127000" y="3866357"/>
            <a:ext cx="711200" cy="947543"/>
          </a:xfrm>
          <a:prstGeom prst="rect">
            <a:avLst/>
          </a:prstGeom>
        </p:spPr>
      </p:pic>
      <p:pic>
        <p:nvPicPr>
          <p:cNvPr id="1028" name="Picture 4" descr="395 - Tier 4">
            <a:extLst>
              <a:ext uri="{FF2B5EF4-FFF2-40B4-BE49-F238E27FC236}">
                <a16:creationId xmlns:a16="http://schemas.microsoft.com/office/drawing/2014/main" id="{E4EDCB17-273B-EDA6-3DC3-FB554D309E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44020" y="0"/>
            <a:ext cx="1847980" cy="1388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398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894D0-D171-2688-CD40-B832F35972B5}"/>
              </a:ext>
            </a:extLst>
          </p:cNvPr>
          <p:cNvSpPr>
            <a:spLocks noGrp="1"/>
          </p:cNvSpPr>
          <p:nvPr>
            <p:ph type="title"/>
          </p:nvPr>
        </p:nvSpPr>
        <p:spPr>
          <a:xfrm>
            <a:off x="662016" y="208610"/>
            <a:ext cx="11353800" cy="1325563"/>
          </a:xfrm>
        </p:spPr>
        <p:txBody>
          <a:bodyPr>
            <a:normAutofit fontScale="90000"/>
          </a:bodyPr>
          <a:lstStyle/>
          <a:p>
            <a:r>
              <a:rPr lang="en-US" sz="3600" dirty="0"/>
              <a:t>Mobile air-con, heating and cooling, foams – William Parker, Honeywell</a:t>
            </a:r>
            <a:br>
              <a:rPr lang="en-US" sz="3600" dirty="0"/>
            </a:br>
            <a:endParaRPr lang="en-BE" sz="3500" dirty="0"/>
          </a:p>
        </p:txBody>
      </p:sp>
      <p:sp>
        <p:nvSpPr>
          <p:cNvPr id="4" name="Content Placeholder 2">
            <a:extLst>
              <a:ext uri="{FF2B5EF4-FFF2-40B4-BE49-F238E27FC236}">
                <a16:creationId xmlns:a16="http://schemas.microsoft.com/office/drawing/2014/main" id="{1A06AE8C-16C4-BB96-54AF-C61858D84988}"/>
              </a:ext>
            </a:extLst>
          </p:cNvPr>
          <p:cNvSpPr>
            <a:spLocks noGrp="1"/>
          </p:cNvSpPr>
          <p:nvPr>
            <p:ph idx="1"/>
          </p:nvPr>
        </p:nvSpPr>
        <p:spPr>
          <a:xfrm>
            <a:off x="838200" y="1690688"/>
            <a:ext cx="10515600" cy="4351338"/>
          </a:xfrm>
        </p:spPr>
        <p:txBody>
          <a:bodyPr>
            <a:normAutofit/>
          </a:bodyPr>
          <a:lstStyle/>
          <a:p>
            <a:pPr marL="342900" lvl="0" indent="-342900">
              <a:buFont typeface="Arial" panose="020B0604020202020204" pitchFamily="34" charset="0"/>
              <a:buChar char="•"/>
              <a:tabLst>
                <a:tab pos="457200" algn="l"/>
              </a:tabLs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Given the broad definition of PFAS refrigerants such as fluorinated gases have been pulled into the scope of the restriction.</a:t>
            </a:r>
            <a:endParaRPr lang="en-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F-gases, such as HFOs, are registered under REACH with no concerns raised through their dossier – they are not so-called PBTs</a:t>
            </a:r>
            <a:endParaRPr lang="en-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The removal of f-gases from the market will have a serious impact on the transition to heat pumps and electric vehicles in Europe</a:t>
            </a:r>
            <a:endParaRPr lang="en-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Many of the alternatives do not have the same efficiency characteristics.</a:t>
            </a:r>
            <a:endParaRPr lang="en-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We also believe there is no scientific justification for their restriction.</a:t>
            </a:r>
            <a:endParaRPr lang="en-B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600" dirty="0"/>
          </a:p>
        </p:txBody>
      </p:sp>
    </p:spTree>
    <p:extLst>
      <p:ext uri="{BB962C8B-B14F-4D97-AF65-F5344CB8AC3E}">
        <p14:creationId xmlns:p14="http://schemas.microsoft.com/office/powerpoint/2010/main" val="2915360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139DB-EC3A-4724-A2C9-44F05BB901F8}"/>
              </a:ext>
            </a:extLst>
          </p:cNvPr>
          <p:cNvSpPr>
            <a:spLocks noGrp="1"/>
          </p:cNvSpPr>
          <p:nvPr>
            <p:ph type="title"/>
          </p:nvPr>
        </p:nvSpPr>
        <p:spPr>
          <a:xfrm>
            <a:off x="639416" y="151197"/>
            <a:ext cx="10515600" cy="1325563"/>
          </a:xfrm>
        </p:spPr>
        <p:txBody>
          <a:bodyPr>
            <a:normAutofit/>
          </a:bodyPr>
          <a:lstStyle/>
          <a:p>
            <a:r>
              <a:rPr lang="en-GB" sz="3600" dirty="0"/>
              <a:t>What are </a:t>
            </a:r>
            <a:r>
              <a:rPr lang="en-BE" sz="3600" dirty="0"/>
              <a:t>Per- and poly-fluoroalkyl (PFAS) substances</a:t>
            </a:r>
            <a:r>
              <a:rPr lang="en-GB" sz="3600" dirty="0"/>
              <a:t>?</a:t>
            </a:r>
            <a:endParaRPr lang="en-US" sz="3600" dirty="0"/>
          </a:p>
        </p:txBody>
      </p:sp>
      <p:sp>
        <p:nvSpPr>
          <p:cNvPr id="3" name="Content Placeholder 2">
            <a:extLst>
              <a:ext uri="{FF2B5EF4-FFF2-40B4-BE49-F238E27FC236}">
                <a16:creationId xmlns:a16="http://schemas.microsoft.com/office/drawing/2014/main" id="{B8A27368-6D38-418C-9F4B-84502C0BB2F8}"/>
              </a:ext>
            </a:extLst>
          </p:cNvPr>
          <p:cNvSpPr>
            <a:spLocks noGrp="1"/>
          </p:cNvSpPr>
          <p:nvPr>
            <p:ph idx="1"/>
          </p:nvPr>
        </p:nvSpPr>
        <p:spPr>
          <a:xfrm>
            <a:off x="639416" y="1584671"/>
            <a:ext cx="10407218" cy="4231140"/>
          </a:xfrm>
        </p:spPr>
        <p:txBody>
          <a:bodyPr>
            <a:normAutofit/>
          </a:bodyPr>
          <a:lstStyle/>
          <a:p>
            <a:pPr algn="just">
              <a:buFont typeface="Arial" panose="020B0604020202020204" pitchFamily="34" charset="0"/>
              <a:buChar char="•"/>
            </a:pPr>
            <a:r>
              <a:rPr lang="en-US" sz="2200" dirty="0"/>
              <a:t>PFAS </a:t>
            </a:r>
            <a:r>
              <a:rPr lang="en-GB" sz="2200" dirty="0"/>
              <a:t>are a very broad class of thousands of </a:t>
            </a:r>
            <a:r>
              <a:rPr lang="en-GB" sz="2200" b="1" dirty="0"/>
              <a:t>synthetic chemicals </a:t>
            </a:r>
            <a:r>
              <a:rPr lang="en-GB" sz="2200" dirty="0"/>
              <a:t>that are used throughout society.</a:t>
            </a:r>
          </a:p>
          <a:p>
            <a:pPr algn="just"/>
            <a:r>
              <a:rPr lang="en-GB" sz="2200" dirty="0"/>
              <a:t>They have a wide range of </a:t>
            </a:r>
            <a:r>
              <a:rPr lang="en-GB" sz="2200" b="1" dirty="0"/>
              <a:t>different physical and chemical properties </a:t>
            </a:r>
            <a:r>
              <a:rPr lang="en-GB" sz="2200" dirty="0"/>
              <a:t>(and can be gases, liquids, or solid high-molecular-weight polymers).</a:t>
            </a:r>
          </a:p>
          <a:p>
            <a:pPr algn="just"/>
            <a:r>
              <a:rPr lang="en-GB" sz="2200" dirty="0"/>
              <a:t>PFAS are widely used as they have </a:t>
            </a:r>
            <a:r>
              <a:rPr lang="en-GB" sz="2200" b="1" dirty="0"/>
              <a:t>unique desirable properties </a:t>
            </a:r>
            <a:r>
              <a:rPr lang="en-GB" sz="2200" dirty="0"/>
              <a:t>e</a:t>
            </a:r>
            <a:r>
              <a:rPr lang="en-GB" sz="2200" b="1" dirty="0"/>
              <a:t>.</a:t>
            </a:r>
            <a:r>
              <a:rPr lang="en-GB" sz="2200" dirty="0"/>
              <a:t>g. they are stable under intense heat and can resist chemicals, but others are also surfactants and are used as water and grease repellents.</a:t>
            </a:r>
          </a:p>
          <a:p>
            <a:pPr algn="just"/>
            <a:r>
              <a:rPr lang="en-GB" sz="2200" dirty="0"/>
              <a:t>For these reasons, PFAS are used by a </a:t>
            </a:r>
            <a:r>
              <a:rPr lang="en-GB" sz="2200" b="1" dirty="0"/>
              <a:t>wide range of industry sectors</a:t>
            </a:r>
            <a:r>
              <a:rPr lang="en-GB" sz="2200" dirty="0"/>
              <a:t>: e.g. aerospace and defence, transportation, aviation, food contact materials, textiles, leather and apparel, construction and household products, electronics and semiconductors, firefighting, food processing, and medical articles and the processing industry. </a:t>
            </a:r>
            <a:endParaRPr lang="en-US" sz="2200" dirty="0"/>
          </a:p>
        </p:txBody>
      </p:sp>
    </p:spTree>
    <p:extLst>
      <p:ext uri="{BB962C8B-B14F-4D97-AF65-F5344CB8AC3E}">
        <p14:creationId xmlns:p14="http://schemas.microsoft.com/office/powerpoint/2010/main" val="3342008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 name="Object 54" hidden="1">
            <a:extLst>
              <a:ext uri="{FF2B5EF4-FFF2-40B4-BE49-F238E27FC236}">
                <a16:creationId xmlns:a16="http://schemas.microsoft.com/office/drawing/2014/main" id="{8EF23442-B442-2A78-8C01-DCE4ED39CE0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55" name="Object 54" hidden="1">
                        <a:extLst>
                          <a:ext uri="{FF2B5EF4-FFF2-40B4-BE49-F238E27FC236}">
                            <a16:creationId xmlns:a16="http://schemas.microsoft.com/office/drawing/2014/main" id="{8EF23442-B442-2A78-8C01-DCE4ED39CE0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4" name="Graphic 23">
            <a:extLst>
              <a:ext uri="{FF2B5EF4-FFF2-40B4-BE49-F238E27FC236}">
                <a16:creationId xmlns:a16="http://schemas.microsoft.com/office/drawing/2014/main" id="{E5DBBD76-98C0-DD25-F747-E7C462AE25F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619363" y="5103498"/>
            <a:ext cx="1219200" cy="466725"/>
          </a:xfrm>
          <a:prstGeom prst="rect">
            <a:avLst/>
          </a:prstGeom>
        </p:spPr>
      </p:pic>
      <p:sp>
        <p:nvSpPr>
          <p:cNvPr id="16" name="Rectangle 15">
            <a:extLst>
              <a:ext uri="{FF2B5EF4-FFF2-40B4-BE49-F238E27FC236}">
                <a16:creationId xmlns:a16="http://schemas.microsoft.com/office/drawing/2014/main" id="{39C8F576-9E36-0AE2-9EE1-4F73E1FDD02F}"/>
              </a:ext>
            </a:extLst>
          </p:cNvPr>
          <p:cNvSpPr/>
          <p:nvPr/>
        </p:nvSpPr>
        <p:spPr>
          <a:xfrm>
            <a:off x="508000" y="5502211"/>
            <a:ext cx="11684000" cy="668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2" name="Rectangle 21">
            <a:extLst>
              <a:ext uri="{FF2B5EF4-FFF2-40B4-BE49-F238E27FC236}">
                <a16:creationId xmlns:a16="http://schemas.microsoft.com/office/drawing/2014/main" id="{0F7B3F83-E605-48D1-923F-8186312C03DE}"/>
              </a:ext>
            </a:extLst>
          </p:cNvPr>
          <p:cNvSpPr/>
          <p:nvPr/>
        </p:nvSpPr>
        <p:spPr>
          <a:xfrm>
            <a:off x="508000" y="5502211"/>
            <a:ext cx="4908550" cy="219559"/>
          </a:xfrm>
          <a:prstGeom prst="rect">
            <a:avLst/>
          </a:prstGeom>
          <a:gradFill>
            <a:gsLst>
              <a:gs pos="0">
                <a:srgbClr val="D2E1E9">
                  <a:alpha val="0"/>
                </a:srgbClr>
              </a:gs>
              <a:gs pos="20000">
                <a:srgbClr val="5BBCE6"/>
              </a:gs>
              <a:gs pos="100000">
                <a:srgbClr val="34B0E5"/>
              </a:gs>
            </a:gsLst>
            <a:lin ang="10666982"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0" name="Title 29">
            <a:extLst>
              <a:ext uri="{FF2B5EF4-FFF2-40B4-BE49-F238E27FC236}">
                <a16:creationId xmlns:a16="http://schemas.microsoft.com/office/drawing/2014/main" id="{2E667199-B1BE-75B7-062C-84BC186CEB0B}"/>
              </a:ext>
            </a:extLst>
          </p:cNvPr>
          <p:cNvSpPr>
            <a:spLocks noGrp="1"/>
          </p:cNvSpPr>
          <p:nvPr>
            <p:ph type="title"/>
          </p:nvPr>
        </p:nvSpPr>
        <p:spPr>
          <a:xfrm>
            <a:off x="686791" y="138658"/>
            <a:ext cx="10515600" cy="1325563"/>
          </a:xfrm>
        </p:spPr>
        <p:txBody>
          <a:bodyPr>
            <a:normAutofit/>
          </a:bodyPr>
          <a:lstStyle/>
          <a:p>
            <a:r>
              <a:rPr lang="en-US" sz="3600" dirty="0"/>
              <a:t>Applications in the Cold Chain</a:t>
            </a:r>
          </a:p>
        </p:txBody>
      </p:sp>
      <p:sp>
        <p:nvSpPr>
          <p:cNvPr id="38" name="TextBox 37">
            <a:extLst>
              <a:ext uri="{FF2B5EF4-FFF2-40B4-BE49-F238E27FC236}">
                <a16:creationId xmlns:a16="http://schemas.microsoft.com/office/drawing/2014/main" id="{E0B0BBE8-9CDB-4E08-B5F4-3677BA040145}"/>
              </a:ext>
            </a:extLst>
          </p:cNvPr>
          <p:cNvSpPr txBox="1"/>
          <p:nvPr/>
        </p:nvSpPr>
        <p:spPr>
          <a:xfrm>
            <a:off x="764376" y="1466968"/>
            <a:ext cx="2114497" cy="246221"/>
          </a:xfrm>
          <a:prstGeom prst="rect">
            <a:avLst/>
          </a:prstGeom>
          <a:noFill/>
        </p:spPr>
        <p:txBody>
          <a:bodyPr wrap="square" lIns="0" tIns="0" rIns="0" bIns="0">
            <a:spAutoFit/>
          </a:bodyPr>
          <a:lstStyle/>
          <a:p>
            <a:r>
              <a:rPr lang="en-US" sz="1600" b="1" dirty="0">
                <a:solidFill>
                  <a:schemeClr val="accent2"/>
                </a:solidFill>
              </a:rPr>
              <a:t>Foam</a:t>
            </a:r>
          </a:p>
        </p:txBody>
      </p:sp>
      <p:sp>
        <p:nvSpPr>
          <p:cNvPr id="40" name="TextBox 39">
            <a:extLst>
              <a:ext uri="{FF2B5EF4-FFF2-40B4-BE49-F238E27FC236}">
                <a16:creationId xmlns:a16="http://schemas.microsoft.com/office/drawing/2014/main" id="{42884B0D-165E-4434-9463-50811A80FA40}"/>
              </a:ext>
            </a:extLst>
          </p:cNvPr>
          <p:cNvSpPr txBox="1"/>
          <p:nvPr/>
        </p:nvSpPr>
        <p:spPr>
          <a:xfrm>
            <a:off x="768496" y="1837765"/>
            <a:ext cx="3586688" cy="2775119"/>
          </a:xfrm>
          <a:prstGeom prst="rect">
            <a:avLst/>
          </a:prstGeom>
          <a:noFill/>
        </p:spPr>
        <p:txBody>
          <a:bodyPr wrap="square" lIns="0" tIns="0" rIns="0" bIns="0">
            <a:spAutoFit/>
          </a:bodyPr>
          <a:lstStyle/>
          <a:p>
            <a:pPr marL="171450" lvl="1" indent="-171450">
              <a:spcAft>
                <a:spcPts val="400"/>
              </a:spcAft>
              <a:buClr>
                <a:schemeClr val="accent2"/>
              </a:buClr>
              <a:buFont typeface="Arial" panose="020B0604020202020204" pitchFamily="34" charset="0"/>
              <a:buChar char="•"/>
            </a:pPr>
            <a:r>
              <a:rPr lang="en-US" sz="1050" dirty="0">
                <a:latin typeface="+mj-lt"/>
              </a:rPr>
              <a:t>Building Insulation  and Insulation for Cold Transportation (Shipping Containers / Railcar / Trailers) and LNG terminals   (Low-pressure spray foam) </a:t>
            </a:r>
          </a:p>
          <a:p>
            <a:pPr marL="171450" lvl="1" indent="-171450">
              <a:spcAft>
                <a:spcPts val="400"/>
              </a:spcAft>
              <a:buClr>
                <a:schemeClr val="accent2"/>
              </a:buClr>
              <a:buFont typeface="Arial" panose="020B0604020202020204" pitchFamily="34" charset="0"/>
              <a:buChar char="•"/>
            </a:pPr>
            <a:r>
              <a:rPr lang="en-US" sz="1050" dirty="0">
                <a:latin typeface="+mj-lt"/>
              </a:rPr>
              <a:t>Walk-in Cooler Panels </a:t>
            </a:r>
          </a:p>
          <a:p>
            <a:pPr marL="171450" lvl="1" indent="-171450">
              <a:spcAft>
                <a:spcPts val="400"/>
              </a:spcAft>
              <a:buClr>
                <a:schemeClr val="accent2"/>
              </a:buClr>
              <a:buFont typeface="Arial" panose="020B0604020202020204" pitchFamily="34" charset="0"/>
              <a:buChar char="•"/>
            </a:pPr>
            <a:r>
              <a:rPr lang="en-US" sz="1050" dirty="0">
                <a:latin typeface="+mj-lt"/>
              </a:rPr>
              <a:t>Reach-in Coolers </a:t>
            </a:r>
          </a:p>
          <a:p>
            <a:pPr marL="171450" lvl="1" indent="-171450">
              <a:spcAft>
                <a:spcPts val="400"/>
              </a:spcAft>
              <a:buClr>
                <a:schemeClr val="accent2"/>
              </a:buClr>
              <a:buFont typeface="Arial" panose="020B0604020202020204" pitchFamily="34" charset="0"/>
              <a:buChar char="•"/>
            </a:pPr>
            <a:r>
              <a:rPr lang="en-US" sz="1050" dirty="0">
                <a:latin typeface="+mj-lt"/>
              </a:rPr>
              <a:t>High-End Residential Refrigerators </a:t>
            </a:r>
          </a:p>
          <a:p>
            <a:pPr marL="171450" lvl="1" indent="-171450">
              <a:spcAft>
                <a:spcPts val="400"/>
              </a:spcAft>
              <a:buClr>
                <a:schemeClr val="accent2"/>
              </a:buClr>
              <a:buFont typeface="Arial" panose="020B0604020202020204" pitchFamily="34" charset="0"/>
              <a:buChar char="•"/>
            </a:pPr>
            <a:r>
              <a:rPr lang="en-US" sz="1050" dirty="0">
                <a:latin typeface="+mj-lt"/>
              </a:rPr>
              <a:t>High-End Commercial Refrigerators </a:t>
            </a:r>
          </a:p>
          <a:p>
            <a:pPr marL="171450" lvl="1" indent="-171450">
              <a:spcAft>
                <a:spcPts val="400"/>
              </a:spcAft>
              <a:buClr>
                <a:schemeClr val="accent2"/>
              </a:buClr>
              <a:buFont typeface="Arial" panose="020B0604020202020204" pitchFamily="34" charset="0"/>
              <a:buChar char="•"/>
            </a:pPr>
            <a:r>
              <a:rPr lang="en-US" sz="1050" dirty="0">
                <a:latin typeface="+mj-lt"/>
              </a:rPr>
              <a:t>Refrigerated Warehouse – SPF Insulation </a:t>
            </a:r>
          </a:p>
          <a:p>
            <a:pPr marL="171450" lvl="1" indent="-171450">
              <a:spcAft>
                <a:spcPts val="400"/>
              </a:spcAft>
              <a:buClr>
                <a:schemeClr val="accent2"/>
              </a:buClr>
              <a:buFont typeface="Arial" panose="020B0604020202020204" pitchFamily="34" charset="0"/>
              <a:buChar char="•"/>
            </a:pPr>
            <a:r>
              <a:rPr lang="en-US" sz="1050" dirty="0">
                <a:latin typeface="+mj-lt"/>
              </a:rPr>
              <a:t>Spa foam Insulation </a:t>
            </a:r>
          </a:p>
          <a:p>
            <a:pPr marL="171450" lvl="1" indent="-171450">
              <a:spcAft>
                <a:spcPts val="400"/>
              </a:spcAft>
              <a:buClr>
                <a:schemeClr val="accent2"/>
              </a:buClr>
              <a:buFont typeface="Arial" panose="020B0604020202020204" pitchFamily="34" charset="0"/>
              <a:buChar char="•"/>
            </a:pPr>
            <a:r>
              <a:rPr lang="en-US" sz="1050" dirty="0">
                <a:latin typeface="+mj-lt"/>
              </a:rPr>
              <a:t>Water heater foam insulation </a:t>
            </a:r>
          </a:p>
          <a:p>
            <a:pPr marL="171450" lvl="1" indent="-171450">
              <a:spcAft>
                <a:spcPts val="400"/>
              </a:spcAft>
              <a:buClr>
                <a:schemeClr val="accent2"/>
              </a:buClr>
              <a:buFont typeface="Arial" panose="020B0604020202020204" pitchFamily="34" charset="0"/>
              <a:buChar char="•"/>
            </a:pPr>
            <a:r>
              <a:rPr lang="en-US" sz="1050" dirty="0">
                <a:latin typeface="+mj-lt"/>
              </a:rPr>
              <a:t>Lining of valves, piping, tubing, filters, seals, gaskets and other standard fluid handling components </a:t>
            </a:r>
          </a:p>
          <a:p>
            <a:pPr marL="171450" lvl="1" indent="-171450">
              <a:spcAft>
                <a:spcPts val="400"/>
              </a:spcAft>
              <a:buClr>
                <a:schemeClr val="accent2"/>
              </a:buClr>
              <a:buFont typeface="Arial" panose="020B0604020202020204" pitchFamily="34" charset="0"/>
              <a:buChar char="•"/>
            </a:pPr>
            <a:r>
              <a:rPr lang="en-US" sz="1050" dirty="0">
                <a:latin typeface="+mj-lt"/>
              </a:rPr>
              <a:t>Lining of mixing vessels and tanks</a:t>
            </a:r>
          </a:p>
          <a:p>
            <a:pPr marL="171450" lvl="1" indent="-171450">
              <a:spcAft>
                <a:spcPts val="400"/>
              </a:spcAft>
              <a:buClr>
                <a:schemeClr val="accent2"/>
              </a:buClr>
              <a:buFont typeface="Arial" panose="020B0604020202020204" pitchFamily="34" charset="0"/>
              <a:buChar char="•"/>
            </a:pPr>
            <a:r>
              <a:rPr lang="en-US" sz="1050" dirty="0">
                <a:latin typeface="+mj-lt"/>
              </a:rPr>
              <a:t>Coating on processing belts</a:t>
            </a:r>
          </a:p>
        </p:txBody>
      </p:sp>
      <p:sp>
        <p:nvSpPr>
          <p:cNvPr id="39" name="Freeform: Shape 38">
            <a:extLst>
              <a:ext uri="{FF2B5EF4-FFF2-40B4-BE49-F238E27FC236}">
                <a16:creationId xmlns:a16="http://schemas.microsoft.com/office/drawing/2014/main" id="{9C741630-0850-44AF-9D60-15EE14727CFD}"/>
              </a:ext>
            </a:extLst>
          </p:cNvPr>
          <p:cNvSpPr/>
          <p:nvPr/>
        </p:nvSpPr>
        <p:spPr>
          <a:xfrm>
            <a:off x="1312178" y="1582669"/>
            <a:ext cx="4172295" cy="3119077"/>
          </a:xfrm>
          <a:custGeom>
            <a:avLst/>
            <a:gdLst>
              <a:gd name="connsiteX0" fmla="*/ 0 w 2074607"/>
              <a:gd name="connsiteY0" fmla="*/ 0 h 1946788"/>
              <a:gd name="connsiteX1" fmla="*/ 2074607 w 2074607"/>
              <a:gd name="connsiteY1" fmla="*/ 0 h 1946788"/>
              <a:gd name="connsiteX2" fmla="*/ 2074607 w 2074607"/>
              <a:gd name="connsiteY2" fmla="*/ 1927123 h 1946788"/>
              <a:gd name="connsiteX3" fmla="*/ 2074607 w 2074607"/>
              <a:gd name="connsiteY3" fmla="*/ 1946788 h 1946788"/>
            </a:gdLst>
            <a:ahLst/>
            <a:cxnLst>
              <a:cxn ang="0">
                <a:pos x="connsiteX0" y="connsiteY0"/>
              </a:cxn>
              <a:cxn ang="0">
                <a:pos x="connsiteX1" y="connsiteY1"/>
              </a:cxn>
              <a:cxn ang="0">
                <a:pos x="connsiteX2" y="connsiteY2"/>
              </a:cxn>
              <a:cxn ang="0">
                <a:pos x="connsiteX3" y="connsiteY3"/>
              </a:cxn>
            </a:cxnLst>
            <a:rect l="l" t="t" r="r" b="b"/>
            <a:pathLst>
              <a:path w="2074607" h="1946788">
                <a:moveTo>
                  <a:pt x="0" y="0"/>
                </a:moveTo>
                <a:lnTo>
                  <a:pt x="2074607" y="0"/>
                </a:lnTo>
                <a:lnTo>
                  <a:pt x="2074607" y="1927123"/>
                </a:lnTo>
                <a:lnTo>
                  <a:pt x="2074607" y="1946788"/>
                </a:lnTo>
              </a:path>
            </a:pathLst>
          </a:custGeom>
          <a:noFill/>
          <a:ln>
            <a:solidFill>
              <a:schemeClr val="accent2"/>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FD373C6B-7261-4769-B52A-BCC58A272683}"/>
              </a:ext>
            </a:extLst>
          </p:cNvPr>
          <p:cNvSpPr txBox="1">
            <a:spLocks/>
          </p:cNvSpPr>
          <p:nvPr/>
        </p:nvSpPr>
        <p:spPr>
          <a:xfrm>
            <a:off x="7448410" y="1480274"/>
            <a:ext cx="3502474" cy="371149"/>
          </a:xfrm>
          <a:prstGeom prst="rect">
            <a:avLst/>
          </a:prstGeom>
          <a:noFill/>
        </p:spPr>
        <p:txBody>
          <a:bodyPr wrap="square" lIns="0" tIns="0" rIns="0" bIns="0">
            <a:noAutofit/>
          </a:bodyPr>
          <a:lstStyle/>
          <a:p>
            <a:r>
              <a:rPr lang="en-US" sz="1600" b="1" dirty="0">
                <a:solidFill>
                  <a:schemeClr val="accent3"/>
                </a:solidFill>
              </a:rPr>
              <a:t>Air Conditioning &amp; Refrigeration </a:t>
            </a:r>
          </a:p>
        </p:txBody>
      </p:sp>
      <p:sp>
        <p:nvSpPr>
          <p:cNvPr id="65" name="TextBox 64">
            <a:extLst>
              <a:ext uri="{FF2B5EF4-FFF2-40B4-BE49-F238E27FC236}">
                <a16:creationId xmlns:a16="http://schemas.microsoft.com/office/drawing/2014/main" id="{EF43F3D4-E16F-4498-98BC-9983B685BA79}"/>
              </a:ext>
            </a:extLst>
          </p:cNvPr>
          <p:cNvSpPr txBox="1">
            <a:spLocks/>
          </p:cNvSpPr>
          <p:nvPr/>
        </p:nvSpPr>
        <p:spPr>
          <a:xfrm>
            <a:off x="7448410" y="2001145"/>
            <a:ext cx="4479264" cy="2378634"/>
          </a:xfrm>
          <a:prstGeom prst="rect">
            <a:avLst/>
          </a:prstGeom>
          <a:noFill/>
        </p:spPr>
        <p:txBody>
          <a:bodyPr wrap="square" lIns="0" tIns="0" rIns="0" bIns="0" numCol="2" spcCol="144000">
            <a:noAutofit/>
          </a:bodyPr>
          <a:lstStyle/>
          <a:p>
            <a:pPr marL="171450" lvl="1" indent="-171450">
              <a:spcAft>
                <a:spcPts val="400"/>
              </a:spcAft>
              <a:buClr>
                <a:schemeClr val="accent3"/>
              </a:buClr>
              <a:buFont typeface="Arial" panose="020B0604020202020204" pitchFamily="34" charset="0"/>
              <a:buChar char="•"/>
            </a:pPr>
            <a:r>
              <a:rPr lang="en-US" sz="1050" dirty="0">
                <a:latin typeface="+mj-lt"/>
              </a:rPr>
              <a:t>Refrigeration for food preservation (farm)</a:t>
            </a:r>
          </a:p>
          <a:p>
            <a:pPr marL="171450" lvl="1" indent="-171450">
              <a:spcAft>
                <a:spcPts val="400"/>
              </a:spcAft>
              <a:buClr>
                <a:schemeClr val="accent3"/>
              </a:buClr>
              <a:buFont typeface="Arial" panose="020B0604020202020204" pitchFamily="34" charset="0"/>
              <a:buChar char="•"/>
            </a:pPr>
            <a:r>
              <a:rPr lang="en-US" sz="1050" dirty="0">
                <a:latin typeface="+mj-lt"/>
              </a:rPr>
              <a:t>Industrial Ice Making (fishing vessels)</a:t>
            </a:r>
          </a:p>
          <a:p>
            <a:pPr marL="171450" lvl="1" indent="-171450">
              <a:spcAft>
                <a:spcPts val="400"/>
              </a:spcAft>
              <a:buClr>
                <a:schemeClr val="accent3"/>
              </a:buClr>
              <a:buFont typeface="Arial" panose="020B0604020202020204" pitchFamily="34" charset="0"/>
              <a:buChar char="•"/>
            </a:pPr>
            <a:r>
              <a:rPr lang="en-US" sz="1050" dirty="0">
                <a:latin typeface="+mj-lt"/>
              </a:rPr>
              <a:t>Refrigerated transport (truck/trailer) </a:t>
            </a:r>
          </a:p>
          <a:p>
            <a:pPr marL="171450" lvl="1" indent="-171450">
              <a:spcAft>
                <a:spcPts val="400"/>
              </a:spcAft>
              <a:buClr>
                <a:schemeClr val="accent3"/>
              </a:buClr>
              <a:buFont typeface="Arial" panose="020B0604020202020204" pitchFamily="34" charset="0"/>
              <a:buChar char="•"/>
            </a:pPr>
            <a:r>
              <a:rPr lang="en-US" sz="1050" dirty="0">
                <a:latin typeface="+mj-lt"/>
              </a:rPr>
              <a:t>Refrigerated transport (container – rail – ship) </a:t>
            </a:r>
          </a:p>
          <a:p>
            <a:pPr marL="171450" lvl="1" indent="-171450">
              <a:spcAft>
                <a:spcPts val="400"/>
              </a:spcAft>
              <a:buClr>
                <a:schemeClr val="accent3"/>
              </a:buClr>
              <a:buFont typeface="Arial" panose="020B0604020202020204" pitchFamily="34" charset="0"/>
              <a:buChar char="•"/>
            </a:pPr>
            <a:r>
              <a:rPr lang="en-US" sz="1050" dirty="0">
                <a:latin typeface="+mj-lt"/>
              </a:rPr>
              <a:t>Refrigeration for food processing (flash freezing, etc.) (Industry graphic bullet points excel)</a:t>
            </a:r>
          </a:p>
          <a:p>
            <a:pPr marL="171450" lvl="1" indent="-171450">
              <a:spcAft>
                <a:spcPts val="400"/>
              </a:spcAft>
              <a:buClr>
                <a:schemeClr val="accent3"/>
              </a:buClr>
              <a:buFont typeface="Arial" panose="020B0604020202020204" pitchFamily="34" charset="0"/>
              <a:buChar char="•"/>
            </a:pPr>
            <a:r>
              <a:rPr lang="en-US" sz="1050" dirty="0">
                <a:latin typeface="+mj-lt"/>
              </a:rPr>
              <a:t>Refrigerated Storage (warehouse) (Industry graphic bullet points excel)</a:t>
            </a:r>
          </a:p>
          <a:p>
            <a:pPr marL="171450" lvl="1" indent="-171450">
              <a:spcAft>
                <a:spcPts val="400"/>
              </a:spcAft>
              <a:buClr>
                <a:schemeClr val="accent3"/>
              </a:buClr>
              <a:buFont typeface="Arial" panose="020B0604020202020204" pitchFamily="34" charset="0"/>
              <a:buChar char="•"/>
            </a:pPr>
            <a:r>
              <a:rPr lang="en-US" sz="1050" dirty="0">
                <a:latin typeface="+mj-lt"/>
              </a:rPr>
              <a:t>Refrigeration at point of sale (grocery, C-store) (Industry graphic bullet points excel)</a:t>
            </a:r>
          </a:p>
          <a:p>
            <a:pPr marL="171450" lvl="1" indent="-171450">
              <a:spcAft>
                <a:spcPts val="400"/>
              </a:spcAft>
              <a:buClr>
                <a:schemeClr val="accent3"/>
              </a:buClr>
              <a:buFont typeface="Arial" panose="020B0604020202020204" pitchFamily="34" charset="0"/>
              <a:buChar char="•"/>
            </a:pPr>
            <a:r>
              <a:rPr lang="en-US" sz="1050" dirty="0">
                <a:latin typeface="+mj-lt"/>
              </a:rPr>
              <a:t>Refrigeration for food/beverage retail (restaurant, bar) (Industry graphic bullet points excel)</a:t>
            </a:r>
          </a:p>
          <a:p>
            <a:pPr marL="171450" lvl="1" indent="-171450">
              <a:spcAft>
                <a:spcPts val="400"/>
              </a:spcAft>
              <a:buClr>
                <a:schemeClr val="accent3"/>
              </a:buClr>
              <a:buFont typeface="Arial" panose="020B0604020202020204" pitchFamily="34" charset="0"/>
              <a:buChar char="•"/>
            </a:pPr>
            <a:r>
              <a:rPr lang="en-US" sz="1050" dirty="0">
                <a:latin typeface="+mj-lt"/>
              </a:rPr>
              <a:t>Commercial Ice Making (Industry graphic bullet points excel)</a:t>
            </a:r>
          </a:p>
          <a:p>
            <a:pPr marL="171450" lvl="1" indent="-171450">
              <a:spcAft>
                <a:spcPts val="400"/>
              </a:spcAft>
              <a:buClr>
                <a:schemeClr val="accent3"/>
              </a:buClr>
              <a:buFont typeface="Arial" panose="020B0604020202020204" pitchFamily="34" charset="0"/>
              <a:buChar char="•"/>
            </a:pPr>
            <a:r>
              <a:rPr lang="en-US" sz="1050" dirty="0">
                <a:latin typeface="+mj-lt"/>
              </a:rPr>
              <a:t>Refrigeration – home appliances (Industry graphic bullet points excel)</a:t>
            </a:r>
          </a:p>
        </p:txBody>
      </p:sp>
      <p:sp>
        <p:nvSpPr>
          <p:cNvPr id="67" name="Freeform: Shape 66">
            <a:extLst>
              <a:ext uri="{FF2B5EF4-FFF2-40B4-BE49-F238E27FC236}">
                <a16:creationId xmlns:a16="http://schemas.microsoft.com/office/drawing/2014/main" id="{BEF9CDF4-FE3F-41EC-A2FB-E425CC1E6D6B}"/>
              </a:ext>
            </a:extLst>
          </p:cNvPr>
          <p:cNvSpPr/>
          <p:nvPr/>
        </p:nvSpPr>
        <p:spPr>
          <a:xfrm flipH="1">
            <a:off x="7291386" y="1616471"/>
            <a:ext cx="45719" cy="3513671"/>
          </a:xfrm>
          <a:custGeom>
            <a:avLst/>
            <a:gdLst>
              <a:gd name="connsiteX0" fmla="*/ 0 w 2074607"/>
              <a:gd name="connsiteY0" fmla="*/ 0 h 1946788"/>
              <a:gd name="connsiteX1" fmla="*/ 2074607 w 2074607"/>
              <a:gd name="connsiteY1" fmla="*/ 0 h 1946788"/>
              <a:gd name="connsiteX2" fmla="*/ 2074607 w 2074607"/>
              <a:gd name="connsiteY2" fmla="*/ 1927123 h 1946788"/>
              <a:gd name="connsiteX3" fmla="*/ 2074607 w 2074607"/>
              <a:gd name="connsiteY3" fmla="*/ 1946788 h 1946788"/>
              <a:gd name="connsiteX0" fmla="*/ 0 w 0"/>
              <a:gd name="connsiteY0" fmla="*/ 0 h 1946788"/>
              <a:gd name="connsiteX1" fmla="*/ 0 w 0"/>
              <a:gd name="connsiteY1" fmla="*/ 1927123 h 1946788"/>
              <a:gd name="connsiteX2" fmla="*/ 0 w 0"/>
              <a:gd name="connsiteY2" fmla="*/ 1946788 h 1946788"/>
            </a:gdLst>
            <a:ahLst/>
            <a:cxnLst>
              <a:cxn ang="0">
                <a:pos x="connsiteX0" y="connsiteY0"/>
              </a:cxn>
              <a:cxn ang="0">
                <a:pos x="connsiteX1" y="connsiteY1"/>
              </a:cxn>
              <a:cxn ang="0">
                <a:pos x="connsiteX2" y="connsiteY2"/>
              </a:cxn>
            </a:cxnLst>
            <a:rect l="l" t="t" r="r" b="b"/>
            <a:pathLst>
              <a:path h="1946788">
                <a:moveTo>
                  <a:pt x="0" y="0"/>
                </a:moveTo>
                <a:lnTo>
                  <a:pt x="0" y="1927123"/>
                </a:lnTo>
                <a:lnTo>
                  <a:pt x="0" y="1946788"/>
                </a:lnTo>
              </a:path>
            </a:pathLst>
          </a:custGeom>
          <a:noFill/>
          <a:ln>
            <a:solidFill>
              <a:schemeClr val="accent3"/>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rrow: Pentagon 1">
            <a:extLst>
              <a:ext uri="{FF2B5EF4-FFF2-40B4-BE49-F238E27FC236}">
                <a16:creationId xmlns:a16="http://schemas.microsoft.com/office/drawing/2014/main" id="{E6CE3280-952E-1E0B-D670-3F485822DE79}"/>
              </a:ext>
            </a:extLst>
          </p:cNvPr>
          <p:cNvSpPr/>
          <p:nvPr/>
        </p:nvSpPr>
        <p:spPr>
          <a:xfrm flipH="1">
            <a:off x="10255015" y="1500078"/>
            <a:ext cx="1080000" cy="180000"/>
          </a:xfrm>
          <a:prstGeom prst="homePlate">
            <a:avLst>
              <a:gd name="adj" fmla="val 29659"/>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800">
                <a:solidFill>
                  <a:schemeClr val="bg1"/>
                </a:solidFill>
                <a:latin typeface="+mj-lt"/>
              </a:rPr>
              <a:t>HFCs, HFOs </a:t>
            </a:r>
            <a:endParaRPr lang="en-US" sz="700">
              <a:solidFill>
                <a:schemeClr val="bg1"/>
              </a:solidFill>
            </a:endParaRPr>
          </a:p>
        </p:txBody>
      </p:sp>
      <p:sp>
        <p:nvSpPr>
          <p:cNvPr id="3" name="Arrow: Pentagon 2">
            <a:extLst>
              <a:ext uri="{FF2B5EF4-FFF2-40B4-BE49-F238E27FC236}">
                <a16:creationId xmlns:a16="http://schemas.microsoft.com/office/drawing/2014/main" id="{354CC9C6-877F-A135-1E7A-9E0DC5C38C2E}"/>
              </a:ext>
            </a:extLst>
          </p:cNvPr>
          <p:cNvSpPr/>
          <p:nvPr/>
        </p:nvSpPr>
        <p:spPr>
          <a:xfrm flipH="1">
            <a:off x="1741166" y="1519392"/>
            <a:ext cx="1271871" cy="180000"/>
          </a:xfrm>
          <a:prstGeom prst="homePlate">
            <a:avLst>
              <a:gd name="adj" fmla="val 2965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solidFill>
                  <a:schemeClr val="bg1"/>
                </a:solidFill>
                <a:latin typeface="+mj-lt"/>
              </a:rPr>
              <a:t>HFCs, HFOs </a:t>
            </a:r>
            <a:endParaRPr lang="en-US" sz="700">
              <a:solidFill>
                <a:schemeClr val="bg1"/>
              </a:solidFill>
            </a:endParaRPr>
          </a:p>
        </p:txBody>
      </p:sp>
      <p:pic>
        <p:nvPicPr>
          <p:cNvPr id="10" name="Graphic 9">
            <a:extLst>
              <a:ext uri="{FF2B5EF4-FFF2-40B4-BE49-F238E27FC236}">
                <a16:creationId xmlns:a16="http://schemas.microsoft.com/office/drawing/2014/main" id="{DC2759FF-85FD-5122-9245-FFF61E7AD31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36368" y="4769351"/>
            <a:ext cx="3383617" cy="1412292"/>
          </a:xfrm>
          <a:prstGeom prst="rect">
            <a:avLst/>
          </a:prstGeom>
        </p:spPr>
      </p:pic>
      <p:pic>
        <p:nvPicPr>
          <p:cNvPr id="14" name="Graphic 13">
            <a:extLst>
              <a:ext uri="{FF2B5EF4-FFF2-40B4-BE49-F238E27FC236}">
                <a16:creationId xmlns:a16="http://schemas.microsoft.com/office/drawing/2014/main" id="{8F55DDEE-6D32-8969-03FE-47AF8FCC1AE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663464" y="4559082"/>
            <a:ext cx="2739722" cy="1529974"/>
          </a:xfrm>
          <a:prstGeom prst="rect">
            <a:avLst/>
          </a:prstGeom>
        </p:spPr>
      </p:pic>
      <p:pic>
        <p:nvPicPr>
          <p:cNvPr id="26" name="Graphic 25">
            <a:extLst>
              <a:ext uri="{FF2B5EF4-FFF2-40B4-BE49-F238E27FC236}">
                <a16:creationId xmlns:a16="http://schemas.microsoft.com/office/drawing/2014/main" id="{E5C95932-F0DB-E6A0-11B4-DF2AFC2BC06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326746" y="5168064"/>
            <a:ext cx="1652876" cy="550959"/>
          </a:xfrm>
          <a:prstGeom prst="rect">
            <a:avLst/>
          </a:prstGeom>
        </p:spPr>
      </p:pic>
      <p:pic>
        <p:nvPicPr>
          <p:cNvPr id="12" name="Graphic 11">
            <a:extLst>
              <a:ext uri="{FF2B5EF4-FFF2-40B4-BE49-F238E27FC236}">
                <a16:creationId xmlns:a16="http://schemas.microsoft.com/office/drawing/2014/main" id="{EDF0571B-C35F-7FA7-6BEB-13BE57B416E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880337" y="5496572"/>
            <a:ext cx="2479230" cy="498616"/>
          </a:xfrm>
          <a:prstGeom prst="rect">
            <a:avLst/>
          </a:prstGeom>
        </p:spPr>
      </p:pic>
    </p:spTree>
    <p:extLst>
      <p:ext uri="{BB962C8B-B14F-4D97-AF65-F5344CB8AC3E}">
        <p14:creationId xmlns:p14="http://schemas.microsoft.com/office/powerpoint/2010/main" val="34007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894D0-D171-2688-CD40-B832F35972B5}"/>
              </a:ext>
            </a:extLst>
          </p:cNvPr>
          <p:cNvSpPr>
            <a:spLocks noGrp="1"/>
          </p:cNvSpPr>
          <p:nvPr>
            <p:ph type="title"/>
          </p:nvPr>
        </p:nvSpPr>
        <p:spPr>
          <a:xfrm>
            <a:off x="727364" y="270914"/>
            <a:ext cx="11353800" cy="1325563"/>
          </a:xfrm>
        </p:spPr>
        <p:txBody>
          <a:bodyPr>
            <a:normAutofit fontScale="90000"/>
          </a:bodyPr>
          <a:lstStyle/>
          <a:p>
            <a:r>
              <a:rPr lang="en-US" sz="3600" dirty="0"/>
              <a:t>Chemical Producers / Processing Industries– Susanne </a:t>
            </a:r>
            <a:r>
              <a:rPr lang="en-US" sz="3600" dirty="0" err="1"/>
              <a:t>Veith</a:t>
            </a:r>
            <a:r>
              <a:rPr lang="en-US" sz="3600" dirty="0"/>
              <a:t>, DuPont</a:t>
            </a:r>
            <a:br>
              <a:rPr lang="en-US" sz="3600" dirty="0"/>
            </a:br>
            <a:endParaRPr lang="en-BE" sz="3600" dirty="0"/>
          </a:p>
        </p:txBody>
      </p:sp>
      <p:sp>
        <p:nvSpPr>
          <p:cNvPr id="4" name="Content Placeholder 2">
            <a:extLst>
              <a:ext uri="{FF2B5EF4-FFF2-40B4-BE49-F238E27FC236}">
                <a16:creationId xmlns:a16="http://schemas.microsoft.com/office/drawing/2014/main" id="{1A06AE8C-16C4-BB96-54AF-C61858D84988}"/>
              </a:ext>
            </a:extLst>
          </p:cNvPr>
          <p:cNvSpPr>
            <a:spLocks noGrp="1"/>
          </p:cNvSpPr>
          <p:nvPr>
            <p:ph idx="1"/>
          </p:nvPr>
        </p:nvSpPr>
        <p:spPr>
          <a:xfrm>
            <a:off x="838200" y="1596477"/>
            <a:ext cx="10515600" cy="4351338"/>
          </a:xfrm>
        </p:spPr>
        <p:txBody>
          <a:bodyPr>
            <a:normAutofit/>
          </a:bodyPr>
          <a:lstStyle/>
          <a:p>
            <a:pPr marL="342900" indent="-342900" algn="just">
              <a:lnSpc>
                <a:spcPct val="110000"/>
              </a:lnSpc>
              <a:buFont typeface="Arial" panose="020B0604020202020204" pitchFamily="34" charset="0"/>
              <a:buChar char="•"/>
              <a:tabLst>
                <a:tab pos="457200" algn="l"/>
              </a:tabLst>
            </a:pPr>
            <a:r>
              <a:rPr lang="en-US" sz="1900" dirty="0">
                <a:latin typeface="Calibri" panose="020F0502020204030204" pitchFamily="34" charset="0"/>
                <a:cs typeface="Times New Roman" panose="02020603050405020304" pitchFamily="18" charset="0"/>
              </a:rPr>
              <a:t>PFAS are used in a variety of applications to guarantee the safe operations of industrial sites (for examples see previous slide). Those substances are also critical to control and abate emissions.</a:t>
            </a:r>
          </a:p>
          <a:p>
            <a:pPr marL="342900" indent="-342900" algn="just">
              <a:lnSpc>
                <a:spcPct val="110000"/>
              </a:lnSpc>
              <a:buFont typeface="Arial" panose="020B0604020202020204" pitchFamily="34" charset="0"/>
              <a:buChar char="•"/>
              <a:tabLst>
                <a:tab pos="457200" algn="l"/>
              </a:tabLst>
            </a:pPr>
            <a:endParaRPr lang="en-US" sz="1900" dirty="0">
              <a:latin typeface="Calibri" panose="020F0502020204030204" pitchFamily="34" charset="0"/>
              <a:cs typeface="Times New Roman" panose="02020603050405020304" pitchFamily="18" charset="0"/>
            </a:endParaRPr>
          </a:p>
          <a:p>
            <a:pPr marL="342900" indent="-342900" algn="just">
              <a:lnSpc>
                <a:spcPct val="110000"/>
              </a:lnSpc>
              <a:buFont typeface="Arial" panose="020B0604020202020204" pitchFamily="34" charset="0"/>
              <a:buChar char="•"/>
              <a:tabLst>
                <a:tab pos="457200" algn="l"/>
              </a:tabLst>
            </a:pPr>
            <a:r>
              <a:rPr lang="en-US" sz="1900" dirty="0">
                <a:latin typeface="Calibri" panose="020F0502020204030204" pitchFamily="34" charset="0"/>
                <a:cs typeface="Times New Roman" panose="02020603050405020304" pitchFamily="18" charset="0"/>
              </a:rPr>
              <a:t>The combined unique set of properties (e.g. durability, chemical resistance, temperature resistance, dielectric properties) make them indispensable for production applications in the processing industry (e.g. chemicals, food pharmaceutical, semiconductors).</a:t>
            </a:r>
          </a:p>
          <a:p>
            <a:pPr marL="342900" indent="-342900" algn="just">
              <a:lnSpc>
                <a:spcPct val="110000"/>
              </a:lnSpc>
              <a:buFont typeface="Arial" panose="020B0604020202020204" pitchFamily="34" charset="0"/>
              <a:buChar char="•"/>
              <a:tabLst>
                <a:tab pos="457200" algn="l"/>
              </a:tabLst>
            </a:pPr>
            <a:endParaRPr lang="en-US" sz="1900" dirty="0">
              <a:latin typeface="Calibri" panose="020F0502020204030204" pitchFamily="34" charset="0"/>
              <a:cs typeface="Times New Roman" panose="02020603050405020304" pitchFamily="18" charset="0"/>
            </a:endParaRPr>
          </a:p>
          <a:p>
            <a:pPr marL="342900" indent="-342900" algn="just">
              <a:lnSpc>
                <a:spcPct val="110000"/>
              </a:lnSpc>
              <a:buFont typeface="Arial" panose="020B0604020202020204" pitchFamily="34" charset="0"/>
              <a:buChar char="•"/>
              <a:tabLst>
                <a:tab pos="457200" algn="l"/>
              </a:tabLst>
            </a:pPr>
            <a:r>
              <a:rPr lang="en-US" sz="1900" dirty="0">
                <a:latin typeface="Calibri" panose="020F0502020204030204" pitchFamily="34" charset="0"/>
                <a:cs typeface="Times New Roman" panose="02020603050405020304" pitchFamily="18" charset="0"/>
              </a:rPr>
              <a:t>The current proposal will have a significant impact on industrial sites. Time unlimited derogations for PFAS use in industrial settings will be needed to avoid a ban of critical PFAS uses in the production industry.  </a:t>
            </a:r>
          </a:p>
          <a:p>
            <a:pPr marL="457200" indent="-457200">
              <a:buFont typeface="Arial" panose="020B0604020202020204" pitchFamily="34" charset="0"/>
              <a:buChar char="•"/>
            </a:pPr>
            <a:endParaRPr lang="en-US" sz="2600" dirty="0"/>
          </a:p>
        </p:txBody>
      </p:sp>
    </p:spTree>
    <p:extLst>
      <p:ext uri="{BB962C8B-B14F-4D97-AF65-F5344CB8AC3E}">
        <p14:creationId xmlns:p14="http://schemas.microsoft.com/office/powerpoint/2010/main" val="12907252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 name="Object 54" hidden="1">
            <a:extLst>
              <a:ext uri="{FF2B5EF4-FFF2-40B4-BE49-F238E27FC236}">
                <a16:creationId xmlns:a16="http://schemas.microsoft.com/office/drawing/2014/main" id="{8EF23442-B442-2A78-8C01-DCE4ED39CE0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55" name="Object 54" hidden="1">
                        <a:extLst>
                          <a:ext uri="{FF2B5EF4-FFF2-40B4-BE49-F238E27FC236}">
                            <a16:creationId xmlns:a16="http://schemas.microsoft.com/office/drawing/2014/main" id="{8EF23442-B442-2A78-8C01-DCE4ED39CE0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492011E2-AF46-41B8-3681-1F0B95DA2257}"/>
              </a:ext>
            </a:extLst>
          </p:cNvPr>
          <p:cNvSpPr/>
          <p:nvPr/>
        </p:nvSpPr>
        <p:spPr>
          <a:xfrm>
            <a:off x="514350" y="5760794"/>
            <a:ext cx="11677651" cy="3956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
              <a:ea typeface="+mn-ea"/>
              <a:cs typeface="+mn-cs"/>
            </a:endParaRPr>
          </a:p>
        </p:txBody>
      </p:sp>
      <p:pic>
        <p:nvPicPr>
          <p:cNvPr id="32" name="Graphic 31">
            <a:extLst>
              <a:ext uri="{FF2B5EF4-FFF2-40B4-BE49-F238E27FC236}">
                <a16:creationId xmlns:a16="http://schemas.microsoft.com/office/drawing/2014/main" id="{787856A4-121B-5580-8921-D6CF10ADBEF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91915" y="2956898"/>
            <a:ext cx="7300085" cy="2803896"/>
          </a:xfrm>
          <a:prstGeom prst="rect">
            <a:avLst/>
          </a:prstGeom>
        </p:spPr>
      </p:pic>
      <p:sp>
        <p:nvSpPr>
          <p:cNvPr id="36" name="Title 1">
            <a:extLst>
              <a:ext uri="{FF2B5EF4-FFF2-40B4-BE49-F238E27FC236}">
                <a16:creationId xmlns:a16="http://schemas.microsoft.com/office/drawing/2014/main" id="{1B4472A6-0B3C-CEC3-634D-B5A601B271A8}"/>
              </a:ext>
            </a:extLst>
          </p:cNvPr>
          <p:cNvSpPr>
            <a:spLocks noGrp="1"/>
          </p:cNvSpPr>
          <p:nvPr>
            <p:ph type="title"/>
          </p:nvPr>
        </p:nvSpPr>
        <p:spPr>
          <a:xfrm>
            <a:off x="786352" y="97770"/>
            <a:ext cx="11519947" cy="1325563"/>
          </a:xfrm>
        </p:spPr>
        <p:txBody>
          <a:bodyPr vert="horz">
            <a:normAutofit/>
          </a:bodyPr>
          <a:lstStyle/>
          <a:p>
            <a:r>
              <a:rPr lang="en-US" sz="3400" dirty="0"/>
              <a:t>Applications in Chemical Production - – Susanne </a:t>
            </a:r>
            <a:r>
              <a:rPr lang="en-US" sz="3400" dirty="0" err="1"/>
              <a:t>Veith</a:t>
            </a:r>
            <a:r>
              <a:rPr lang="en-US" sz="3400" dirty="0"/>
              <a:t>, DuPont</a:t>
            </a:r>
          </a:p>
        </p:txBody>
      </p:sp>
      <p:sp>
        <p:nvSpPr>
          <p:cNvPr id="31" name="TextBox 30">
            <a:extLst>
              <a:ext uri="{FF2B5EF4-FFF2-40B4-BE49-F238E27FC236}">
                <a16:creationId xmlns:a16="http://schemas.microsoft.com/office/drawing/2014/main" id="{6CE5113A-B1D5-4F08-8E7D-DC90F068AEAD}"/>
              </a:ext>
            </a:extLst>
          </p:cNvPr>
          <p:cNvSpPr txBox="1">
            <a:spLocks/>
          </p:cNvSpPr>
          <p:nvPr/>
        </p:nvSpPr>
        <p:spPr>
          <a:xfrm>
            <a:off x="988826" y="1617752"/>
            <a:ext cx="1778200" cy="492443"/>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6">
                    <a:lumMod val="50000"/>
                  </a:schemeClr>
                </a:solidFill>
                <a:effectLst/>
                <a:uLnTx/>
                <a:uFillTx/>
                <a:latin typeface="Arial"/>
                <a:ea typeface="+mn-ea"/>
                <a:cs typeface="+mn-cs"/>
              </a:rPr>
              <a:t>Manufacturing and processing</a:t>
            </a:r>
          </a:p>
        </p:txBody>
      </p:sp>
      <p:sp>
        <p:nvSpPr>
          <p:cNvPr id="34" name="TextBox 33">
            <a:extLst>
              <a:ext uri="{FF2B5EF4-FFF2-40B4-BE49-F238E27FC236}">
                <a16:creationId xmlns:a16="http://schemas.microsoft.com/office/drawing/2014/main" id="{3714134E-226D-46D6-BEB4-5D2A32A1A872}"/>
              </a:ext>
            </a:extLst>
          </p:cNvPr>
          <p:cNvSpPr txBox="1">
            <a:spLocks/>
          </p:cNvSpPr>
          <p:nvPr/>
        </p:nvSpPr>
        <p:spPr>
          <a:xfrm>
            <a:off x="889484" y="2286130"/>
            <a:ext cx="4399663" cy="2139183"/>
          </a:xfrm>
          <a:prstGeom prst="rect">
            <a:avLst/>
          </a:prstGeom>
          <a:noFill/>
        </p:spPr>
        <p:txBody>
          <a:bodyPr wrap="square" lIns="0" tIns="0" rIns="0" bIns="0" numCol="2">
            <a:noAutofit/>
          </a:bodyPr>
          <a:lstStyle/>
          <a:p>
            <a:pPr marL="171450" marR="0" lvl="1" indent="-171450" algn="l" defTabSz="914400" rtl="0" eaLnBrk="1" fontAlgn="auto" latinLnBrk="0" hangingPunct="1">
              <a:lnSpc>
                <a:spcPct val="100000"/>
              </a:lnSpc>
              <a:spcBef>
                <a:spcPts val="0"/>
              </a:spcBef>
              <a:spcAft>
                <a:spcPts val="300"/>
              </a:spcAft>
              <a:buClr>
                <a:srgbClr val="F7921E"/>
              </a:buClr>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Valves</a:t>
            </a:r>
          </a:p>
          <a:p>
            <a:pPr marL="171450" marR="0" lvl="1" indent="-171450" algn="l" defTabSz="914400" rtl="0" eaLnBrk="1" fontAlgn="auto" latinLnBrk="0" hangingPunct="1">
              <a:lnSpc>
                <a:spcPct val="100000"/>
              </a:lnSpc>
              <a:spcBef>
                <a:spcPts val="0"/>
              </a:spcBef>
              <a:spcAft>
                <a:spcPts val="300"/>
              </a:spcAft>
              <a:buClr>
                <a:srgbClr val="F7921E"/>
              </a:buClr>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Vessels </a:t>
            </a:r>
          </a:p>
          <a:p>
            <a:pPr marL="171450" marR="0" lvl="1" indent="-171450" algn="l" defTabSz="914400" rtl="0" eaLnBrk="1" fontAlgn="auto" latinLnBrk="0" hangingPunct="1">
              <a:lnSpc>
                <a:spcPct val="100000"/>
              </a:lnSpc>
              <a:spcBef>
                <a:spcPts val="0"/>
              </a:spcBef>
              <a:spcAft>
                <a:spcPts val="300"/>
              </a:spcAft>
              <a:buClr>
                <a:srgbClr val="F7921E"/>
              </a:buClr>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Reactor vessel and agitator lining</a:t>
            </a:r>
          </a:p>
          <a:p>
            <a:pPr marL="171450" marR="0" lvl="1" indent="-171450" algn="l" defTabSz="914400" rtl="0" eaLnBrk="1" fontAlgn="auto" latinLnBrk="0" hangingPunct="1">
              <a:lnSpc>
                <a:spcPct val="100000"/>
              </a:lnSpc>
              <a:spcBef>
                <a:spcPts val="0"/>
              </a:spcBef>
              <a:spcAft>
                <a:spcPts val="300"/>
              </a:spcAft>
              <a:buClr>
                <a:srgbClr val="F7921E"/>
              </a:buClr>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Lined/coated pipes, fittings, valves</a:t>
            </a:r>
          </a:p>
          <a:p>
            <a:pPr marL="171450" marR="0" lvl="1" indent="-171450" algn="l" defTabSz="914400" rtl="0" eaLnBrk="1" fontAlgn="auto" latinLnBrk="0" hangingPunct="1">
              <a:lnSpc>
                <a:spcPct val="100000"/>
              </a:lnSpc>
              <a:spcBef>
                <a:spcPts val="0"/>
              </a:spcBef>
              <a:spcAft>
                <a:spcPts val="300"/>
              </a:spcAft>
              <a:buClr>
                <a:srgbClr val="F7921E"/>
              </a:buClr>
              <a:buSzTx/>
              <a:buFont typeface="Arial" panose="020B0604020202020204" pitchFamily="34" charset="0"/>
              <a:buChar char="•"/>
              <a:tabLst/>
              <a:defRPr/>
            </a:pPr>
            <a:r>
              <a:rPr lang="en-US" sz="900" dirty="0">
                <a:solidFill>
                  <a:prstClr val="black"/>
                </a:solidFill>
                <a:latin typeface="Arial"/>
              </a:rPr>
              <a:t>PPE</a:t>
            </a:r>
            <a:endParaRPr kumimoji="0" lang="en-US" sz="900" b="0" i="0" u="none" strike="noStrike" kern="1200" cap="none" spc="0" normalizeH="0" baseline="0" noProof="0" dirty="0">
              <a:ln>
                <a:noFill/>
              </a:ln>
              <a:solidFill>
                <a:prstClr val="black"/>
              </a:solidFill>
              <a:effectLst/>
              <a:uLnTx/>
              <a:uFillTx/>
              <a:latin typeface="Arial"/>
              <a:ea typeface="+mn-ea"/>
              <a:cs typeface="+mn-cs"/>
            </a:endParaRPr>
          </a:p>
          <a:p>
            <a:pPr marL="171450" marR="0" lvl="1" indent="-171450" algn="l" defTabSz="914400" rtl="0" eaLnBrk="1" fontAlgn="auto" latinLnBrk="0" hangingPunct="1">
              <a:lnSpc>
                <a:spcPct val="100000"/>
              </a:lnSpc>
              <a:spcBef>
                <a:spcPts val="0"/>
              </a:spcBef>
              <a:spcAft>
                <a:spcPts val="300"/>
              </a:spcAft>
              <a:buClr>
                <a:srgbClr val="F7921E"/>
              </a:buClr>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Heat tracing</a:t>
            </a:r>
          </a:p>
          <a:p>
            <a:pPr marL="171450" marR="0" lvl="1" indent="-171450" algn="l" defTabSz="914400" rtl="0" eaLnBrk="1" fontAlgn="auto" latinLnBrk="0" hangingPunct="1">
              <a:lnSpc>
                <a:spcPct val="100000"/>
              </a:lnSpc>
              <a:spcBef>
                <a:spcPts val="0"/>
              </a:spcBef>
              <a:spcAft>
                <a:spcPts val="300"/>
              </a:spcAft>
              <a:buClr>
                <a:srgbClr val="F7921E"/>
              </a:buClr>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Seals / Gaskets</a:t>
            </a:r>
          </a:p>
          <a:p>
            <a:pPr marL="171450" marR="0" lvl="1" indent="-171450" algn="l" defTabSz="914400" rtl="0" eaLnBrk="1" fontAlgn="auto" latinLnBrk="0" hangingPunct="1">
              <a:lnSpc>
                <a:spcPct val="100000"/>
              </a:lnSpc>
              <a:spcBef>
                <a:spcPts val="0"/>
              </a:spcBef>
              <a:spcAft>
                <a:spcPts val="300"/>
              </a:spcAft>
              <a:buClr>
                <a:srgbClr val="F7921E"/>
              </a:buClr>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Pumps</a:t>
            </a:r>
          </a:p>
          <a:p>
            <a:pPr marL="171450" marR="0" lvl="1" indent="-171450" algn="l" defTabSz="914400" rtl="0" eaLnBrk="1" fontAlgn="auto" latinLnBrk="0" hangingPunct="1">
              <a:lnSpc>
                <a:spcPct val="100000"/>
              </a:lnSpc>
              <a:spcBef>
                <a:spcPts val="0"/>
              </a:spcBef>
              <a:spcAft>
                <a:spcPts val="300"/>
              </a:spcAft>
              <a:buClr>
                <a:srgbClr val="F7921E"/>
              </a:buClr>
              <a:buSzTx/>
              <a:buFont typeface="Arial" panose="020B0604020202020204" pitchFamily="34" charset="0"/>
              <a:buChar char="•"/>
              <a:tabLst/>
              <a:defRPr/>
            </a:pPr>
            <a:r>
              <a:rPr lang="en-US" sz="900" dirty="0">
                <a:solidFill>
                  <a:prstClr val="black"/>
                </a:solidFill>
                <a:latin typeface="Arial"/>
              </a:rPr>
              <a:t>Processing aids</a:t>
            </a:r>
          </a:p>
          <a:p>
            <a:pPr marL="171450" marR="0" lvl="1" indent="-171450" algn="l" defTabSz="914400" rtl="0" eaLnBrk="1" fontAlgn="auto" latinLnBrk="0" hangingPunct="1">
              <a:lnSpc>
                <a:spcPct val="100000"/>
              </a:lnSpc>
              <a:spcBef>
                <a:spcPts val="0"/>
              </a:spcBef>
              <a:spcAft>
                <a:spcPts val="300"/>
              </a:spcAft>
              <a:buClr>
                <a:srgbClr val="F7921E"/>
              </a:buClr>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Conveyors</a:t>
            </a:r>
          </a:p>
          <a:p>
            <a:pPr marL="171450" marR="0" lvl="1" indent="-171450" algn="l" defTabSz="914400" rtl="0" eaLnBrk="1" fontAlgn="auto" latinLnBrk="0" hangingPunct="1">
              <a:lnSpc>
                <a:spcPct val="100000"/>
              </a:lnSpc>
              <a:spcBef>
                <a:spcPts val="0"/>
              </a:spcBef>
              <a:spcAft>
                <a:spcPts val="300"/>
              </a:spcAft>
              <a:buClr>
                <a:srgbClr val="F7921E"/>
              </a:buClr>
              <a:buSzTx/>
              <a:buFont typeface="Arial" panose="020B0604020202020204" pitchFamily="34" charset="0"/>
              <a:buChar char="•"/>
              <a:tabLst/>
              <a:defRPr/>
            </a:pPr>
            <a:r>
              <a:rPr lang="en-US" sz="900" dirty="0">
                <a:solidFill>
                  <a:prstClr val="black"/>
                </a:solidFill>
                <a:latin typeface="Arial"/>
              </a:rPr>
              <a:t>Catalysts</a:t>
            </a:r>
          </a:p>
          <a:p>
            <a:pPr marL="171450" marR="0" lvl="1" indent="-171450" algn="l" defTabSz="914400" rtl="0" eaLnBrk="1" fontAlgn="auto" latinLnBrk="0" hangingPunct="1">
              <a:lnSpc>
                <a:spcPct val="100000"/>
              </a:lnSpc>
              <a:spcBef>
                <a:spcPts val="0"/>
              </a:spcBef>
              <a:spcAft>
                <a:spcPts val="300"/>
              </a:spcAft>
              <a:buClr>
                <a:srgbClr val="F7921E"/>
              </a:buClr>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Mold Release</a:t>
            </a:r>
          </a:p>
          <a:p>
            <a:pPr marL="171450" marR="0" lvl="1" indent="-171450" algn="l" defTabSz="914400" rtl="0" eaLnBrk="1" fontAlgn="auto" latinLnBrk="0" hangingPunct="1">
              <a:lnSpc>
                <a:spcPct val="100000"/>
              </a:lnSpc>
              <a:spcBef>
                <a:spcPts val="0"/>
              </a:spcBef>
              <a:spcAft>
                <a:spcPts val="300"/>
              </a:spcAft>
              <a:buClr>
                <a:srgbClr val="F7921E"/>
              </a:buClr>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Ion Exchange membranes</a:t>
            </a:r>
          </a:p>
          <a:p>
            <a:pPr marL="171450" marR="0" lvl="1" indent="-171450" algn="l" defTabSz="914400" rtl="0" eaLnBrk="1" fontAlgn="auto" latinLnBrk="0" hangingPunct="1">
              <a:lnSpc>
                <a:spcPct val="100000"/>
              </a:lnSpc>
              <a:spcBef>
                <a:spcPts val="0"/>
              </a:spcBef>
              <a:spcAft>
                <a:spcPts val="300"/>
              </a:spcAft>
              <a:buClr>
                <a:srgbClr val="F7921E"/>
              </a:buClr>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Instrumentation lining</a:t>
            </a:r>
          </a:p>
          <a:p>
            <a:pPr marL="171450" marR="0" lvl="1" indent="-171450" algn="l" defTabSz="914400" rtl="0" eaLnBrk="1" fontAlgn="auto" latinLnBrk="0" hangingPunct="1">
              <a:lnSpc>
                <a:spcPct val="100000"/>
              </a:lnSpc>
              <a:spcBef>
                <a:spcPts val="0"/>
              </a:spcBef>
              <a:spcAft>
                <a:spcPts val="300"/>
              </a:spcAft>
              <a:buClr>
                <a:srgbClr val="F7921E"/>
              </a:buClr>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Filters/Membranes (air/water treatment)</a:t>
            </a:r>
          </a:p>
          <a:p>
            <a:pPr marL="171450" marR="0" lvl="1" indent="-171450" algn="l" defTabSz="914400" rtl="0" eaLnBrk="1" fontAlgn="auto" latinLnBrk="0" hangingPunct="1">
              <a:lnSpc>
                <a:spcPct val="100000"/>
              </a:lnSpc>
              <a:spcBef>
                <a:spcPts val="0"/>
              </a:spcBef>
              <a:spcAft>
                <a:spcPts val="300"/>
              </a:spcAft>
              <a:buClr>
                <a:srgbClr val="F7921E"/>
              </a:buClr>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Refrigeration machines coolant</a:t>
            </a:r>
          </a:p>
          <a:p>
            <a:pPr marL="171450" marR="0" lvl="1" indent="-171450" algn="l" defTabSz="914400" rtl="0" eaLnBrk="1" fontAlgn="auto" latinLnBrk="0" hangingPunct="1">
              <a:lnSpc>
                <a:spcPct val="100000"/>
              </a:lnSpc>
              <a:spcBef>
                <a:spcPts val="0"/>
              </a:spcBef>
              <a:spcAft>
                <a:spcPts val="300"/>
              </a:spcAft>
              <a:buClr>
                <a:srgbClr val="F7921E"/>
              </a:buClr>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Bolts/washers</a:t>
            </a:r>
          </a:p>
          <a:p>
            <a:pPr marL="171450" marR="0" lvl="1" indent="-171450" algn="l" defTabSz="914400" rtl="0" eaLnBrk="1" fontAlgn="auto" latinLnBrk="0" hangingPunct="1">
              <a:lnSpc>
                <a:spcPct val="100000"/>
              </a:lnSpc>
              <a:spcBef>
                <a:spcPts val="0"/>
              </a:spcBef>
              <a:spcAft>
                <a:spcPts val="300"/>
              </a:spcAft>
              <a:buClr>
                <a:srgbClr val="F7921E"/>
              </a:buClr>
              <a:buSzTx/>
              <a:buFont typeface="Arial" panose="020B0604020202020204" pitchFamily="34" charset="0"/>
              <a:buChar char="•"/>
              <a:tabLst/>
              <a:defRPr/>
            </a:pPr>
            <a:r>
              <a:rPr lang="en-US" sz="900" dirty="0">
                <a:solidFill>
                  <a:prstClr val="black"/>
                </a:solidFill>
                <a:latin typeface="Arial"/>
              </a:rPr>
              <a:t>Cable &amp;</a:t>
            </a:r>
            <a:r>
              <a:rPr kumimoji="0" lang="en-US" sz="900" b="0" i="0" u="none" strike="noStrike" kern="1200" cap="none" spc="0" normalizeH="0" baseline="0" noProof="0" dirty="0">
                <a:ln>
                  <a:noFill/>
                </a:ln>
                <a:solidFill>
                  <a:prstClr val="black"/>
                </a:solidFill>
                <a:effectLst/>
                <a:uLnTx/>
                <a:uFillTx/>
                <a:latin typeface="Arial"/>
                <a:ea typeface="+mn-ea"/>
                <a:cs typeface="+mn-cs"/>
              </a:rPr>
              <a:t> Wiring / Electronics / Power supply</a:t>
            </a:r>
          </a:p>
          <a:p>
            <a:pPr marL="171450" marR="0" lvl="1" indent="-171450" algn="l" defTabSz="914400" rtl="0" eaLnBrk="1" fontAlgn="auto" latinLnBrk="0" hangingPunct="1">
              <a:lnSpc>
                <a:spcPct val="100000"/>
              </a:lnSpc>
              <a:spcBef>
                <a:spcPts val="0"/>
              </a:spcBef>
              <a:spcAft>
                <a:spcPts val="300"/>
              </a:spcAft>
              <a:buClr>
                <a:srgbClr val="F7921E"/>
              </a:buClr>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Distillation column packaging</a:t>
            </a:r>
          </a:p>
          <a:p>
            <a:pPr marL="171450" marR="0" lvl="1" indent="-171450" algn="l" defTabSz="914400" rtl="0" eaLnBrk="1" fontAlgn="auto" latinLnBrk="0" hangingPunct="1">
              <a:lnSpc>
                <a:spcPct val="100000"/>
              </a:lnSpc>
              <a:spcBef>
                <a:spcPts val="0"/>
              </a:spcBef>
              <a:spcAft>
                <a:spcPts val="300"/>
              </a:spcAft>
              <a:buClr>
                <a:srgbClr val="F7921E"/>
              </a:buClr>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Lubricants</a:t>
            </a:r>
          </a:p>
          <a:p>
            <a:pPr marL="0" marR="0" lvl="1" algn="l" defTabSz="914400" rtl="0" eaLnBrk="1" fontAlgn="auto" latinLnBrk="0" hangingPunct="1">
              <a:lnSpc>
                <a:spcPct val="100000"/>
              </a:lnSpc>
              <a:spcBef>
                <a:spcPts val="0"/>
              </a:spcBef>
              <a:spcAft>
                <a:spcPts val="300"/>
              </a:spcAft>
              <a:buClr>
                <a:srgbClr val="F7921E"/>
              </a:buClr>
              <a:buSzTx/>
              <a:tabLst/>
              <a:defRPr/>
            </a:pPr>
            <a:endParaRPr kumimoji="0" lang="en-US" sz="900" b="0" i="0" u="none" strike="noStrike" kern="1200" cap="none" spc="0" normalizeH="0" baseline="0" noProof="0" dirty="0">
              <a:ln>
                <a:noFill/>
              </a:ln>
              <a:solidFill>
                <a:prstClr val="black"/>
              </a:solidFill>
              <a:effectLst/>
              <a:uLnTx/>
              <a:uFillTx/>
              <a:latin typeface="Arial"/>
              <a:ea typeface="+mn-ea"/>
              <a:cs typeface="+mn-cs"/>
            </a:endParaRPr>
          </a:p>
        </p:txBody>
      </p:sp>
      <p:sp>
        <p:nvSpPr>
          <p:cNvPr id="44" name="TextBox 43">
            <a:extLst>
              <a:ext uri="{FF2B5EF4-FFF2-40B4-BE49-F238E27FC236}">
                <a16:creationId xmlns:a16="http://schemas.microsoft.com/office/drawing/2014/main" id="{4F1321F1-10C0-4657-AEB3-745BC511CC22}"/>
              </a:ext>
            </a:extLst>
          </p:cNvPr>
          <p:cNvSpPr txBox="1">
            <a:spLocks/>
          </p:cNvSpPr>
          <p:nvPr/>
        </p:nvSpPr>
        <p:spPr>
          <a:xfrm>
            <a:off x="8135004" y="1495667"/>
            <a:ext cx="2317839" cy="246221"/>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Arial"/>
                <a:ea typeface="+mn-ea"/>
                <a:cs typeface="+mn-cs"/>
              </a:rPr>
              <a:t>Technical equipment</a:t>
            </a:r>
          </a:p>
        </p:txBody>
      </p:sp>
      <p:sp>
        <p:nvSpPr>
          <p:cNvPr id="45" name="TextBox 44">
            <a:extLst>
              <a:ext uri="{FF2B5EF4-FFF2-40B4-BE49-F238E27FC236}">
                <a16:creationId xmlns:a16="http://schemas.microsoft.com/office/drawing/2014/main" id="{5AB39FCF-51B2-42C7-BD9E-02076CA73F2B}"/>
              </a:ext>
            </a:extLst>
          </p:cNvPr>
          <p:cNvSpPr txBox="1">
            <a:spLocks/>
          </p:cNvSpPr>
          <p:nvPr/>
        </p:nvSpPr>
        <p:spPr>
          <a:xfrm>
            <a:off x="8004682" y="1948983"/>
            <a:ext cx="2201977" cy="506036"/>
          </a:xfrm>
          <a:prstGeom prst="rect">
            <a:avLst/>
          </a:prstGeom>
          <a:noFill/>
        </p:spPr>
        <p:txBody>
          <a:bodyPr wrap="square" lIns="0" tIns="0" rIns="0" bIns="0">
            <a:spAutoFit/>
          </a:bodyPr>
          <a:lstStyle/>
          <a:p>
            <a:pPr marL="171450" marR="0" lvl="1" indent="-171450" algn="l" defTabSz="914400" rtl="0" eaLnBrk="1" fontAlgn="auto" latinLnBrk="0" hangingPunct="1">
              <a:lnSpc>
                <a:spcPct val="107000"/>
              </a:lnSpc>
              <a:spcBef>
                <a:spcPts val="600"/>
              </a:spcBef>
              <a:spcAft>
                <a:spcPts val="300"/>
              </a:spcAft>
              <a:buClr>
                <a:srgbClr val="F04937"/>
              </a:buClr>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Arial"/>
                <a:ea typeface="+mn-ea"/>
                <a:cs typeface="+mn-cs"/>
              </a:rPr>
              <a:t>Propellants in degreasers, leak detectors, sealants, paints, drain openers </a:t>
            </a:r>
          </a:p>
        </p:txBody>
      </p:sp>
      <p:sp>
        <p:nvSpPr>
          <p:cNvPr id="2" name="Rectangle 1">
            <a:extLst>
              <a:ext uri="{FF2B5EF4-FFF2-40B4-BE49-F238E27FC236}">
                <a16:creationId xmlns:a16="http://schemas.microsoft.com/office/drawing/2014/main" id="{F2CC6929-0CC0-D2FA-1E20-29F734520174}"/>
              </a:ext>
            </a:extLst>
          </p:cNvPr>
          <p:cNvSpPr/>
          <p:nvPr/>
        </p:nvSpPr>
        <p:spPr>
          <a:xfrm>
            <a:off x="11301954" y="387864"/>
            <a:ext cx="567771" cy="2539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6E6E6E"/>
                </a:solidFill>
                <a:effectLst/>
                <a:uLnTx/>
                <a:uFillTx/>
                <a:latin typeface="Arial"/>
                <a:ea typeface="+mn-ea"/>
                <a:cs typeface="+mn-cs"/>
              </a:rPr>
              <a:t>1/2</a:t>
            </a:r>
          </a:p>
        </p:txBody>
      </p:sp>
      <p:sp>
        <p:nvSpPr>
          <p:cNvPr id="35" name="Freeform: Shape 34">
            <a:extLst>
              <a:ext uri="{FF2B5EF4-FFF2-40B4-BE49-F238E27FC236}">
                <a16:creationId xmlns:a16="http://schemas.microsoft.com/office/drawing/2014/main" id="{1B5A28ED-817B-413E-91AA-36EF04E66C37}"/>
              </a:ext>
            </a:extLst>
          </p:cNvPr>
          <p:cNvSpPr/>
          <p:nvPr/>
        </p:nvSpPr>
        <p:spPr>
          <a:xfrm rot="16200000" flipV="1">
            <a:off x="2715109" y="1654217"/>
            <a:ext cx="3170571" cy="3406142"/>
          </a:xfrm>
          <a:custGeom>
            <a:avLst/>
            <a:gdLst>
              <a:gd name="connsiteX0" fmla="*/ 0 w 2074607"/>
              <a:gd name="connsiteY0" fmla="*/ 0 h 1946788"/>
              <a:gd name="connsiteX1" fmla="*/ 2074607 w 2074607"/>
              <a:gd name="connsiteY1" fmla="*/ 0 h 1946788"/>
              <a:gd name="connsiteX2" fmla="*/ 2074607 w 2074607"/>
              <a:gd name="connsiteY2" fmla="*/ 1927123 h 1946788"/>
              <a:gd name="connsiteX3" fmla="*/ 2074607 w 2074607"/>
              <a:gd name="connsiteY3" fmla="*/ 1946788 h 1946788"/>
            </a:gdLst>
            <a:ahLst/>
            <a:cxnLst>
              <a:cxn ang="0">
                <a:pos x="connsiteX0" y="connsiteY0"/>
              </a:cxn>
              <a:cxn ang="0">
                <a:pos x="connsiteX1" y="connsiteY1"/>
              </a:cxn>
              <a:cxn ang="0">
                <a:pos x="connsiteX2" y="connsiteY2"/>
              </a:cxn>
              <a:cxn ang="0">
                <a:pos x="connsiteX3" y="connsiteY3"/>
              </a:cxn>
            </a:cxnLst>
            <a:rect l="l" t="t" r="r" b="b"/>
            <a:pathLst>
              <a:path w="2074607" h="1946788">
                <a:moveTo>
                  <a:pt x="0" y="0"/>
                </a:moveTo>
                <a:lnTo>
                  <a:pt x="2074607" y="0"/>
                </a:lnTo>
                <a:lnTo>
                  <a:pt x="2074607" y="1927123"/>
                </a:lnTo>
                <a:lnTo>
                  <a:pt x="2074607" y="1946788"/>
                </a:lnTo>
              </a:path>
            </a:pathLst>
          </a:custGeom>
          <a:ln>
            <a:headEnd type="oval"/>
            <a:tailEnd type="oval"/>
          </a:ln>
        </p:spPr>
        <p:style>
          <a:lnRef idx="2">
            <a:schemeClr val="accent3"/>
          </a:lnRef>
          <a:fillRef idx="0">
            <a:schemeClr val="accent3"/>
          </a:fillRef>
          <a:effectRef idx="1">
            <a:schemeClr val="accent3"/>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6">
                  <a:lumMod val="50000"/>
                </a:schemeClr>
              </a:solidFill>
              <a:effectLst/>
              <a:uLnTx/>
              <a:uFillTx/>
              <a:latin typeface="Arial"/>
              <a:ea typeface="+mn-ea"/>
              <a:cs typeface="+mn-cs"/>
            </a:endParaRPr>
          </a:p>
        </p:txBody>
      </p:sp>
      <p:sp>
        <p:nvSpPr>
          <p:cNvPr id="3" name="Arrow: Pentagon 2">
            <a:extLst>
              <a:ext uri="{FF2B5EF4-FFF2-40B4-BE49-F238E27FC236}">
                <a16:creationId xmlns:a16="http://schemas.microsoft.com/office/drawing/2014/main" id="{ADD58EDB-4EF2-4D39-1B62-240F7D6C234E}"/>
              </a:ext>
            </a:extLst>
          </p:cNvPr>
          <p:cNvSpPr/>
          <p:nvPr/>
        </p:nvSpPr>
        <p:spPr>
          <a:xfrm flipH="1">
            <a:off x="3151959" y="1820542"/>
            <a:ext cx="2632759" cy="180000"/>
          </a:xfrm>
          <a:prstGeom prst="homePlate">
            <a:avLst>
              <a:gd name="adj" fmla="val 29659"/>
            </a:avLst>
          </a:prstGeom>
          <a:ln/>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a:ea typeface="+mn-ea"/>
                <a:cs typeface="+mn-cs"/>
              </a:rPr>
              <a:t>PTFE, FEP, PFA, ETFE, FKM, PFPE, PFSA, FFKM</a:t>
            </a:r>
            <a:endParaRPr kumimoji="0" lang="en-US" sz="700" b="0" i="0" u="none" strike="noStrike" kern="1200" cap="none" spc="0" normalizeH="0" baseline="0" noProof="0" dirty="0">
              <a:ln>
                <a:noFill/>
              </a:ln>
              <a:solidFill>
                <a:prstClr val="white"/>
              </a:solidFill>
              <a:effectLst/>
              <a:uLnTx/>
              <a:uFillTx/>
              <a:latin typeface="Arial"/>
              <a:ea typeface="+mn-ea"/>
              <a:cs typeface="+mn-cs"/>
            </a:endParaRPr>
          </a:p>
        </p:txBody>
      </p:sp>
      <p:sp>
        <p:nvSpPr>
          <p:cNvPr id="49" name="Freeform: Shape 48">
            <a:extLst>
              <a:ext uri="{FF2B5EF4-FFF2-40B4-BE49-F238E27FC236}">
                <a16:creationId xmlns:a16="http://schemas.microsoft.com/office/drawing/2014/main" id="{16AB070C-19AA-4896-9DF0-C7D18E4D36D5}"/>
              </a:ext>
            </a:extLst>
          </p:cNvPr>
          <p:cNvSpPr>
            <a:spLocks/>
          </p:cNvSpPr>
          <p:nvPr/>
        </p:nvSpPr>
        <p:spPr>
          <a:xfrm flipH="1">
            <a:off x="6439706" y="1623935"/>
            <a:ext cx="1524507" cy="1633662"/>
          </a:xfrm>
          <a:custGeom>
            <a:avLst/>
            <a:gdLst>
              <a:gd name="connsiteX0" fmla="*/ 0 w 2074607"/>
              <a:gd name="connsiteY0" fmla="*/ 0 h 1946788"/>
              <a:gd name="connsiteX1" fmla="*/ 2074607 w 2074607"/>
              <a:gd name="connsiteY1" fmla="*/ 0 h 1946788"/>
              <a:gd name="connsiteX2" fmla="*/ 2074607 w 2074607"/>
              <a:gd name="connsiteY2" fmla="*/ 1927123 h 1946788"/>
              <a:gd name="connsiteX3" fmla="*/ 2074607 w 2074607"/>
              <a:gd name="connsiteY3" fmla="*/ 1946788 h 1946788"/>
            </a:gdLst>
            <a:ahLst/>
            <a:cxnLst>
              <a:cxn ang="0">
                <a:pos x="connsiteX0" y="connsiteY0"/>
              </a:cxn>
              <a:cxn ang="0">
                <a:pos x="connsiteX1" y="connsiteY1"/>
              </a:cxn>
              <a:cxn ang="0">
                <a:pos x="connsiteX2" y="connsiteY2"/>
              </a:cxn>
              <a:cxn ang="0">
                <a:pos x="connsiteX3" y="connsiteY3"/>
              </a:cxn>
            </a:cxnLst>
            <a:rect l="l" t="t" r="r" b="b"/>
            <a:pathLst>
              <a:path w="2074607" h="1946788">
                <a:moveTo>
                  <a:pt x="0" y="0"/>
                </a:moveTo>
                <a:lnTo>
                  <a:pt x="2074607" y="0"/>
                </a:lnTo>
                <a:lnTo>
                  <a:pt x="2074607" y="1927123"/>
                </a:lnTo>
                <a:lnTo>
                  <a:pt x="2074607" y="1946788"/>
                </a:lnTo>
              </a:path>
            </a:pathLst>
          </a:custGeom>
          <a:ln>
            <a:headEnd type="oval"/>
            <a:tailEnd type="oval"/>
          </a:ln>
        </p:spPr>
        <p:style>
          <a:lnRef idx="2">
            <a:schemeClr val="accent1"/>
          </a:lnRef>
          <a:fillRef idx="0">
            <a:schemeClr val="accent1"/>
          </a:fillRef>
          <a:effectRef idx="1">
            <a:schemeClr val="accent1"/>
          </a:effectRef>
          <a:fontRef idx="minor">
            <a:schemeClr val="tx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Arrow: Pentagon 8">
            <a:extLst>
              <a:ext uri="{FF2B5EF4-FFF2-40B4-BE49-F238E27FC236}">
                <a16:creationId xmlns:a16="http://schemas.microsoft.com/office/drawing/2014/main" id="{688A1110-633D-E297-C882-2FB93F0C448C}"/>
              </a:ext>
            </a:extLst>
          </p:cNvPr>
          <p:cNvSpPr/>
          <p:nvPr/>
        </p:nvSpPr>
        <p:spPr>
          <a:xfrm>
            <a:off x="6894812" y="1667530"/>
            <a:ext cx="1013253" cy="180000"/>
          </a:xfrm>
          <a:prstGeom prst="homePlate">
            <a:avLst>
              <a:gd name="adj" fmla="val 29659"/>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800" dirty="0">
                <a:solidFill>
                  <a:prstClr val="white"/>
                </a:solidFill>
                <a:latin typeface="Arial"/>
              </a:rPr>
              <a:t>HFCs, HFOs </a:t>
            </a:r>
            <a:endParaRPr lang="en-US" sz="700" dirty="0">
              <a:solidFill>
                <a:prstClr val="white"/>
              </a:solidFill>
              <a:latin typeface="Arial"/>
            </a:endParaRPr>
          </a:p>
        </p:txBody>
      </p:sp>
      <p:pic>
        <p:nvPicPr>
          <p:cNvPr id="41" name="Graphic 40">
            <a:extLst>
              <a:ext uri="{FF2B5EF4-FFF2-40B4-BE49-F238E27FC236}">
                <a16:creationId xmlns:a16="http://schemas.microsoft.com/office/drawing/2014/main" id="{5F1E740F-C4D8-0EFD-8971-8A7DD21833A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25789" y="3389705"/>
            <a:ext cx="8196603" cy="2745016"/>
          </a:xfrm>
          <a:prstGeom prst="rect">
            <a:avLst/>
          </a:prstGeom>
        </p:spPr>
      </p:pic>
      <p:pic>
        <p:nvPicPr>
          <p:cNvPr id="43" name="Graphic 42">
            <a:extLst>
              <a:ext uri="{FF2B5EF4-FFF2-40B4-BE49-F238E27FC236}">
                <a16:creationId xmlns:a16="http://schemas.microsoft.com/office/drawing/2014/main" id="{79F69CB8-7357-EF8A-E248-34D895419924}"/>
              </a:ext>
            </a:extLst>
          </p:cNvPr>
          <p:cNvPicPr>
            <a:picLocks noChangeAspect="1"/>
          </p:cNvPicPr>
          <p:nvPr/>
        </p:nvPicPr>
        <p:blipFill rotWithShape="1">
          <a:blip r:embed="rId10">
            <a:extLst>
              <a:ext uri="{96DAC541-7B7A-43D3-8B79-37D633B846F1}">
                <asvg:svgBlip xmlns:asvg="http://schemas.microsoft.com/office/drawing/2016/SVG/main" r:embed="rId11"/>
              </a:ext>
            </a:extLst>
          </a:blip>
          <a:srcRect r="13453"/>
          <a:stretch/>
        </p:blipFill>
        <p:spPr>
          <a:xfrm>
            <a:off x="11301953" y="5466366"/>
            <a:ext cx="890047" cy="322883"/>
          </a:xfrm>
          <a:prstGeom prst="rect">
            <a:avLst/>
          </a:prstGeom>
        </p:spPr>
      </p:pic>
      <p:pic>
        <p:nvPicPr>
          <p:cNvPr id="46" name="Graphic 45">
            <a:extLst>
              <a:ext uri="{FF2B5EF4-FFF2-40B4-BE49-F238E27FC236}">
                <a16:creationId xmlns:a16="http://schemas.microsoft.com/office/drawing/2014/main" id="{C3CF922E-61F7-8495-FA25-7C38A9A1AAD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flipH="1">
            <a:off x="8004682" y="5577590"/>
            <a:ext cx="1348287" cy="423319"/>
          </a:xfrm>
          <a:prstGeom prst="rect">
            <a:avLst/>
          </a:prstGeom>
        </p:spPr>
      </p:pic>
      <p:sp>
        <p:nvSpPr>
          <p:cNvPr id="57" name="TextBox 56">
            <a:extLst>
              <a:ext uri="{FF2B5EF4-FFF2-40B4-BE49-F238E27FC236}">
                <a16:creationId xmlns:a16="http://schemas.microsoft.com/office/drawing/2014/main" id="{E90F4FCF-92E7-4CE6-8F21-5E330922F701}"/>
              </a:ext>
            </a:extLst>
          </p:cNvPr>
          <p:cNvSpPr txBox="1">
            <a:spLocks/>
          </p:cNvSpPr>
          <p:nvPr/>
        </p:nvSpPr>
        <p:spPr>
          <a:xfrm>
            <a:off x="9083041" y="2873269"/>
            <a:ext cx="2656501" cy="246221"/>
          </a:xfrm>
          <a:prstGeom prst="rect">
            <a:avLst/>
          </a:prstGeom>
          <a:noFill/>
        </p:spPr>
        <p:txBody>
          <a:bodyPr wrap="squar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Arial"/>
                <a:ea typeface="+mn-ea"/>
                <a:cs typeface="+mn-cs"/>
              </a:rPr>
              <a:t>Transport and distribution</a:t>
            </a:r>
          </a:p>
        </p:txBody>
      </p:sp>
      <p:sp>
        <p:nvSpPr>
          <p:cNvPr id="58" name="TextBox 57">
            <a:extLst>
              <a:ext uri="{FF2B5EF4-FFF2-40B4-BE49-F238E27FC236}">
                <a16:creationId xmlns:a16="http://schemas.microsoft.com/office/drawing/2014/main" id="{D9285202-B2E3-45E6-A1CD-D8B8F8997A2A}"/>
              </a:ext>
            </a:extLst>
          </p:cNvPr>
          <p:cNvSpPr txBox="1">
            <a:spLocks/>
          </p:cNvSpPr>
          <p:nvPr/>
        </p:nvSpPr>
        <p:spPr>
          <a:xfrm>
            <a:off x="9083041" y="3185089"/>
            <a:ext cx="2656501" cy="761747"/>
          </a:xfrm>
          <a:prstGeom prst="rect">
            <a:avLst/>
          </a:prstGeom>
          <a:noFill/>
        </p:spPr>
        <p:txBody>
          <a:bodyPr wrap="square" lIns="0" tIns="0" rIns="0" bIns="0">
            <a:spAutoFit/>
          </a:bodyPr>
          <a:lstStyle/>
          <a:p>
            <a:pPr marL="171450" marR="0" lvl="1" indent="-171450" algn="l" defTabSz="914400" rtl="0" eaLnBrk="1" fontAlgn="auto" latinLnBrk="0" hangingPunct="1">
              <a:lnSpc>
                <a:spcPct val="100000"/>
              </a:lnSpc>
              <a:spcBef>
                <a:spcPts val="0"/>
              </a:spcBef>
              <a:spcAft>
                <a:spcPts val="300"/>
              </a:spcAft>
              <a:buClr>
                <a:srgbClr val="D30B55"/>
              </a:buClr>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Arial"/>
                <a:ea typeface="+mn-ea"/>
                <a:cs typeface="+mn-cs"/>
              </a:rPr>
              <a:t>Container lining</a:t>
            </a:r>
          </a:p>
          <a:p>
            <a:pPr marL="171450" marR="0" lvl="1" indent="-171450" algn="l" defTabSz="914400" rtl="0" eaLnBrk="1" fontAlgn="auto" latinLnBrk="0" hangingPunct="1">
              <a:lnSpc>
                <a:spcPct val="100000"/>
              </a:lnSpc>
              <a:spcBef>
                <a:spcPts val="0"/>
              </a:spcBef>
              <a:spcAft>
                <a:spcPts val="300"/>
              </a:spcAft>
              <a:buClr>
                <a:srgbClr val="D30B55"/>
              </a:buClr>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Arial"/>
                <a:ea typeface="+mn-ea"/>
                <a:cs typeface="+mn-cs"/>
              </a:rPr>
              <a:t>Packaging </a:t>
            </a:r>
          </a:p>
          <a:p>
            <a:pPr marL="171450" marR="0" lvl="1" indent="-171450" algn="l" defTabSz="914400" rtl="0" eaLnBrk="1" fontAlgn="auto" latinLnBrk="0" hangingPunct="1">
              <a:lnSpc>
                <a:spcPct val="100000"/>
              </a:lnSpc>
              <a:spcBef>
                <a:spcPts val="0"/>
              </a:spcBef>
              <a:spcAft>
                <a:spcPts val="300"/>
              </a:spcAft>
              <a:buClr>
                <a:srgbClr val="D30B55"/>
              </a:buClr>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Arial"/>
                <a:ea typeface="+mn-ea"/>
                <a:cs typeface="+mn-cs"/>
              </a:rPr>
              <a:t>AC cooling</a:t>
            </a:r>
          </a:p>
          <a:p>
            <a:pPr marL="171450" marR="0" lvl="1" indent="-171450" algn="l" defTabSz="914400" rtl="0" eaLnBrk="1" fontAlgn="auto" latinLnBrk="0" hangingPunct="1">
              <a:lnSpc>
                <a:spcPct val="100000"/>
              </a:lnSpc>
              <a:spcBef>
                <a:spcPts val="0"/>
              </a:spcBef>
              <a:spcAft>
                <a:spcPts val="300"/>
              </a:spcAft>
              <a:buClr>
                <a:srgbClr val="D30B55"/>
              </a:buClr>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Arial"/>
                <a:ea typeface="+mn-ea"/>
                <a:cs typeface="+mn-cs"/>
              </a:rPr>
              <a:t>Very low temperature refrigeration</a:t>
            </a:r>
          </a:p>
        </p:txBody>
      </p:sp>
      <p:sp>
        <p:nvSpPr>
          <p:cNvPr id="8" name="Arrow: Pentagon 7">
            <a:extLst>
              <a:ext uri="{FF2B5EF4-FFF2-40B4-BE49-F238E27FC236}">
                <a16:creationId xmlns:a16="http://schemas.microsoft.com/office/drawing/2014/main" id="{85763EDA-B355-1B94-2FC5-9B61D60CC3AB}"/>
              </a:ext>
            </a:extLst>
          </p:cNvPr>
          <p:cNvSpPr/>
          <p:nvPr/>
        </p:nvSpPr>
        <p:spPr>
          <a:xfrm flipH="1">
            <a:off x="9881202" y="2704837"/>
            <a:ext cx="1704637" cy="180000"/>
          </a:xfrm>
          <a:prstGeom prst="homePlate">
            <a:avLst>
              <a:gd name="adj" fmla="val 29659"/>
            </a:avLst>
          </a:prstGeom>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a:ea typeface="+mn-ea"/>
                <a:cs typeface="+mn-cs"/>
              </a:rPr>
              <a:t>HFCs, HFOs, PTFE, FEP, PFA </a:t>
            </a:r>
            <a:endParaRPr kumimoji="0" lang="en-US" sz="700" b="0" i="0" u="none" strike="noStrike" kern="1200" cap="none" spc="0" normalizeH="0" baseline="0" noProof="0" dirty="0">
              <a:ln>
                <a:noFill/>
              </a:ln>
              <a:solidFill>
                <a:prstClr val="white"/>
              </a:solidFill>
              <a:effectLst/>
              <a:uLnTx/>
              <a:uFillTx/>
              <a:latin typeface="Arial"/>
              <a:ea typeface="+mn-ea"/>
              <a:cs typeface="+mn-cs"/>
            </a:endParaRPr>
          </a:p>
        </p:txBody>
      </p:sp>
      <p:sp>
        <p:nvSpPr>
          <p:cNvPr id="67" name="Freeform: Shape 66">
            <a:extLst>
              <a:ext uri="{FF2B5EF4-FFF2-40B4-BE49-F238E27FC236}">
                <a16:creationId xmlns:a16="http://schemas.microsoft.com/office/drawing/2014/main" id="{D3D768BA-4D6A-4EDC-84EF-734E02123F08}"/>
              </a:ext>
            </a:extLst>
          </p:cNvPr>
          <p:cNvSpPr/>
          <p:nvPr/>
        </p:nvSpPr>
        <p:spPr>
          <a:xfrm flipH="1">
            <a:off x="8541957" y="2967151"/>
            <a:ext cx="381250" cy="2405819"/>
          </a:xfrm>
          <a:custGeom>
            <a:avLst/>
            <a:gdLst>
              <a:gd name="connsiteX0" fmla="*/ 0 w 2074607"/>
              <a:gd name="connsiteY0" fmla="*/ 0 h 1946788"/>
              <a:gd name="connsiteX1" fmla="*/ 2074607 w 2074607"/>
              <a:gd name="connsiteY1" fmla="*/ 0 h 1946788"/>
              <a:gd name="connsiteX2" fmla="*/ 2074607 w 2074607"/>
              <a:gd name="connsiteY2" fmla="*/ 1927123 h 1946788"/>
              <a:gd name="connsiteX3" fmla="*/ 2074607 w 2074607"/>
              <a:gd name="connsiteY3" fmla="*/ 1946788 h 1946788"/>
            </a:gdLst>
            <a:ahLst/>
            <a:cxnLst>
              <a:cxn ang="0">
                <a:pos x="connsiteX0" y="connsiteY0"/>
              </a:cxn>
              <a:cxn ang="0">
                <a:pos x="connsiteX1" y="connsiteY1"/>
              </a:cxn>
              <a:cxn ang="0">
                <a:pos x="connsiteX2" y="connsiteY2"/>
              </a:cxn>
              <a:cxn ang="0">
                <a:pos x="connsiteX3" y="connsiteY3"/>
              </a:cxn>
            </a:cxnLst>
            <a:rect l="l" t="t" r="r" b="b"/>
            <a:pathLst>
              <a:path w="2074607" h="1946788">
                <a:moveTo>
                  <a:pt x="0" y="0"/>
                </a:moveTo>
                <a:lnTo>
                  <a:pt x="2074607" y="0"/>
                </a:lnTo>
                <a:lnTo>
                  <a:pt x="2074607" y="1927123"/>
                </a:lnTo>
                <a:lnTo>
                  <a:pt x="2074607" y="1946788"/>
                </a:lnTo>
              </a:path>
            </a:pathLst>
          </a:custGeom>
          <a:ln>
            <a:headEnd type="oval"/>
            <a:tailEnd type="oval"/>
          </a:ln>
        </p:spPr>
        <p:style>
          <a:lnRef idx="2">
            <a:schemeClr val="accent2"/>
          </a:lnRef>
          <a:fillRef idx="0">
            <a:schemeClr val="accent2"/>
          </a:fillRef>
          <a:effectRef idx="1">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34687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6157" y="1757625"/>
            <a:ext cx="5181600" cy="4351338"/>
          </a:xfrm>
        </p:spPr>
        <p:txBody>
          <a:bodyPr>
            <a:normAutofit/>
          </a:bodyPr>
          <a:lstStyle/>
          <a:p>
            <a:pPr algn="just"/>
            <a:r>
              <a:rPr lang="en-GB" sz="2200" b="1" dirty="0"/>
              <a:t>Fluoropolymers should get “no time-limited derogation” </a:t>
            </a:r>
            <a:r>
              <a:rPr lang="en-GB" sz="2200" dirty="0"/>
              <a:t>for manufacturing and use in applications in transportation, medical, electronics, </a:t>
            </a:r>
            <a:r>
              <a:rPr lang="en-GB" sz="2200" dirty="0" err="1"/>
              <a:t>semicon</a:t>
            </a:r>
            <a:r>
              <a:rPr lang="en-GB" sz="2200" dirty="0"/>
              <a:t>, hydrogen, communication, chemical and other industrial and professional applications.</a:t>
            </a:r>
          </a:p>
          <a:p>
            <a:pPr marL="171450" indent="-171450" algn="just">
              <a:buFont typeface="Arial" panose="020B0604020202020204" pitchFamily="34" charset="0"/>
              <a:buChar char="•"/>
            </a:pPr>
            <a:r>
              <a:rPr lang="en-GB" sz="2200" b="1" dirty="0"/>
              <a:t>Condition</a:t>
            </a:r>
            <a:r>
              <a:rPr lang="en-GB" sz="2200" dirty="0"/>
              <a:t>: responsible manufacturing through abatement &amp; end-of-life management (manufacturers &amp; downstream users).</a:t>
            </a:r>
          </a:p>
        </p:txBody>
      </p:sp>
      <p:sp>
        <p:nvSpPr>
          <p:cNvPr id="4" name="Content Placeholder 3"/>
          <p:cNvSpPr>
            <a:spLocks noGrp="1"/>
          </p:cNvSpPr>
          <p:nvPr>
            <p:ph sz="half" idx="2"/>
          </p:nvPr>
        </p:nvSpPr>
        <p:spPr>
          <a:xfrm>
            <a:off x="6349538" y="1757625"/>
            <a:ext cx="5181600" cy="4351338"/>
          </a:xfrm>
        </p:spPr>
        <p:txBody>
          <a:bodyPr>
            <a:normAutofit/>
          </a:bodyPr>
          <a:lstStyle/>
          <a:p>
            <a:pPr algn="just"/>
            <a:r>
              <a:rPr lang="en-GB" sz="2200" b="1" dirty="0"/>
              <a:t>Low Global Warming Potential F-Gasses should be derogated for industrial and professional sectors applications (Residential, Automotive, Blowing agents for insulation/low pressure spray foams).</a:t>
            </a:r>
            <a:endParaRPr lang="en-US" sz="2200" dirty="0"/>
          </a:p>
          <a:p>
            <a:pPr algn="just"/>
            <a:endParaRPr lang="en-GB" sz="2200" dirty="0"/>
          </a:p>
          <a:p>
            <a:pPr marL="171450" indent="-171450" algn="just">
              <a:buFont typeface="Arial" panose="020B0604020202020204" pitchFamily="34" charset="0"/>
              <a:buChar char="•"/>
            </a:pPr>
            <a:r>
              <a:rPr lang="en-GB" sz="2200" b="1" dirty="0"/>
              <a:t>Condition</a:t>
            </a:r>
            <a:r>
              <a:rPr lang="en-GB" sz="2200" dirty="0"/>
              <a:t>: Recovery of F-gasses during life, periodic leak-checks, recovery end of life.</a:t>
            </a:r>
          </a:p>
        </p:txBody>
      </p:sp>
      <p:sp>
        <p:nvSpPr>
          <p:cNvPr id="5" name="Title 1">
            <a:extLst>
              <a:ext uri="{FF2B5EF4-FFF2-40B4-BE49-F238E27FC236}">
                <a16:creationId xmlns:a16="http://schemas.microsoft.com/office/drawing/2014/main" id="{6F30063B-0C78-7A3D-A673-ABD7806BAE4E}"/>
              </a:ext>
            </a:extLst>
          </p:cNvPr>
          <p:cNvSpPr>
            <a:spLocks noGrp="1"/>
          </p:cNvSpPr>
          <p:nvPr>
            <p:ph type="title"/>
          </p:nvPr>
        </p:nvSpPr>
        <p:spPr>
          <a:xfrm>
            <a:off x="689957" y="232121"/>
            <a:ext cx="10515600" cy="1325563"/>
          </a:xfrm>
        </p:spPr>
        <p:txBody>
          <a:bodyPr>
            <a:normAutofit/>
          </a:bodyPr>
          <a:lstStyle/>
          <a:p>
            <a:r>
              <a:rPr lang="nl-BE" sz="3600" dirty="0"/>
              <a:t>Way forward – alternatives to a blanket ban exist</a:t>
            </a:r>
            <a:endParaRPr lang="en-US" sz="3600" dirty="0"/>
          </a:p>
        </p:txBody>
      </p:sp>
    </p:spTree>
    <p:extLst>
      <p:ext uri="{BB962C8B-B14F-4D97-AF65-F5344CB8AC3E}">
        <p14:creationId xmlns:p14="http://schemas.microsoft.com/office/powerpoint/2010/main" val="39550362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EA655A-4B86-76AE-383F-D1D40018689D}"/>
              </a:ext>
            </a:extLst>
          </p:cNvPr>
          <p:cNvSpPr>
            <a:spLocks noGrp="1"/>
          </p:cNvSpPr>
          <p:nvPr>
            <p:ph type="ctrTitle"/>
          </p:nvPr>
        </p:nvSpPr>
        <p:spPr>
          <a:xfrm>
            <a:off x="1390997" y="1554625"/>
            <a:ext cx="9144000" cy="2387600"/>
          </a:xfrm>
        </p:spPr>
        <p:txBody>
          <a:bodyPr>
            <a:normAutofit fontScale="90000"/>
          </a:bodyPr>
          <a:lstStyle/>
          <a:p>
            <a:r>
              <a:rPr lang="en-US" dirty="0"/>
              <a:t>Overview</a:t>
            </a:r>
            <a:br>
              <a:rPr lang="en-US" dirty="0"/>
            </a:br>
            <a:r>
              <a:rPr lang="en-US" dirty="0"/>
              <a:t>Legislative and regulatory </a:t>
            </a:r>
            <a:r>
              <a:rPr lang="en-GB" dirty="0"/>
              <a:t>iniatives</a:t>
            </a:r>
            <a:r>
              <a:rPr lang="en-US" dirty="0"/>
              <a:t> on PFAS | Global</a:t>
            </a:r>
            <a:endParaRPr lang="de-DE" dirty="0"/>
          </a:p>
        </p:txBody>
      </p:sp>
    </p:spTree>
    <p:extLst>
      <p:ext uri="{BB962C8B-B14F-4D97-AF65-F5344CB8AC3E}">
        <p14:creationId xmlns:p14="http://schemas.microsoft.com/office/powerpoint/2010/main" val="1539586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7ACEA0-58A3-9986-BEE7-CDB349A0BA20}"/>
              </a:ext>
            </a:extLst>
          </p:cNvPr>
          <p:cNvSpPr>
            <a:spLocks noGrp="1"/>
          </p:cNvSpPr>
          <p:nvPr>
            <p:ph type="title"/>
          </p:nvPr>
        </p:nvSpPr>
        <p:spPr>
          <a:xfrm>
            <a:off x="447785" y="206486"/>
            <a:ext cx="10515600" cy="1325563"/>
          </a:xfrm>
        </p:spPr>
        <p:txBody>
          <a:bodyPr>
            <a:normAutofit/>
          </a:bodyPr>
          <a:lstStyle/>
          <a:p>
            <a:r>
              <a:rPr lang="de-DE" sz="3600" dirty="0">
                <a:latin typeface="+mn-lt"/>
                <a:ea typeface="Verdana" panose="020B0604030504040204" pitchFamily="34" charset="0"/>
              </a:rPr>
              <a:t>US | State of Play</a:t>
            </a:r>
          </a:p>
        </p:txBody>
      </p:sp>
      <p:sp>
        <p:nvSpPr>
          <p:cNvPr id="5" name="Content Placeholder 2">
            <a:extLst>
              <a:ext uri="{FF2B5EF4-FFF2-40B4-BE49-F238E27FC236}">
                <a16:creationId xmlns:a16="http://schemas.microsoft.com/office/drawing/2014/main" id="{E18FA8F0-BC0B-B6E7-ED8E-1B356A09C38F}"/>
              </a:ext>
            </a:extLst>
          </p:cNvPr>
          <p:cNvSpPr txBox="1">
            <a:spLocks/>
          </p:cNvSpPr>
          <p:nvPr/>
        </p:nvSpPr>
        <p:spPr>
          <a:xfrm>
            <a:off x="447785" y="1532049"/>
            <a:ext cx="11369954" cy="4245200"/>
          </a:xfrm>
          <a:prstGeom prst="rect">
            <a:avLst/>
          </a:prstGeom>
        </p:spPr>
        <p:txBody>
          <a:bodyPr/>
          <a:lstStyle>
            <a:lvl1pPr marL="182875" indent="-182875" algn="l" defTabSz="1219170" rtl="0" eaLnBrk="1" latinLnBrk="0" hangingPunct="1">
              <a:lnSpc>
                <a:spcPct val="100000"/>
              </a:lnSpc>
              <a:spcBef>
                <a:spcPts val="1200"/>
              </a:spcBef>
              <a:buClr>
                <a:schemeClr val="accent1"/>
              </a:buClr>
              <a:buSzPct val="120000"/>
              <a:buFont typeface="Verdana" panose="020B0604030504040204" pitchFamily="34" charset="0"/>
              <a:buChar char="▪"/>
              <a:defRPr sz="1800" kern="1200">
                <a:solidFill>
                  <a:schemeClr val="tx1"/>
                </a:solidFill>
                <a:latin typeface="+mn-lt"/>
                <a:ea typeface="+mn-ea"/>
                <a:cs typeface="+mn-cs"/>
              </a:defRPr>
            </a:lvl1pPr>
            <a:lvl2pPr marL="365751" indent="-182875" algn="l" defTabSz="1219170" rtl="0" eaLnBrk="1" latinLnBrk="0" hangingPunct="1">
              <a:lnSpc>
                <a:spcPct val="100000"/>
              </a:lnSpc>
              <a:spcBef>
                <a:spcPts val="600"/>
              </a:spcBef>
              <a:buFont typeface="Verdana" panose="020B0604030504040204" pitchFamily="34" charset="0"/>
              <a:buChar char="–"/>
              <a:defRPr sz="1400" kern="1200">
                <a:solidFill>
                  <a:schemeClr val="tx1"/>
                </a:solidFill>
                <a:latin typeface="+mn-lt"/>
                <a:ea typeface="+mn-ea"/>
                <a:cs typeface="+mn-cs"/>
              </a:defRPr>
            </a:lvl2pPr>
            <a:lvl3pPr marL="548626" indent="-182875" algn="l" defTabSz="1219170" rtl="0" eaLnBrk="1" latinLnBrk="0" hangingPunct="1">
              <a:lnSpc>
                <a:spcPct val="100000"/>
              </a:lnSpc>
              <a:spcBef>
                <a:spcPts val="600"/>
              </a:spcBef>
              <a:buFont typeface="Verdana" panose="020B0604030504040204" pitchFamily="34" charset="0"/>
              <a:buChar char="–"/>
              <a:defRPr sz="1400" kern="1200">
                <a:solidFill>
                  <a:schemeClr val="tx1"/>
                </a:solidFill>
                <a:latin typeface="+mn-lt"/>
                <a:ea typeface="+mn-ea"/>
                <a:cs typeface="+mn-cs"/>
              </a:defRPr>
            </a:lvl3pPr>
            <a:lvl4pPr marL="731502" indent="-182875" algn="l" defTabSz="1219170" rtl="0" eaLnBrk="1" latinLnBrk="0" hangingPunct="1">
              <a:lnSpc>
                <a:spcPct val="100000"/>
              </a:lnSpc>
              <a:spcBef>
                <a:spcPts val="600"/>
              </a:spcBef>
              <a:buFont typeface="Verdana" panose="020B0604030504040204" pitchFamily="34" charset="0"/>
              <a:buChar char="–"/>
              <a:defRPr sz="1400" kern="1200">
                <a:solidFill>
                  <a:schemeClr val="tx1"/>
                </a:solidFill>
                <a:latin typeface="+mn-lt"/>
                <a:ea typeface="+mn-ea"/>
                <a:cs typeface="+mn-cs"/>
              </a:defRPr>
            </a:lvl4pPr>
            <a:lvl5pPr marL="914377" indent="-182875" algn="l" defTabSz="1219170" rtl="0" eaLnBrk="1" latinLnBrk="0" hangingPunct="1">
              <a:lnSpc>
                <a:spcPct val="100000"/>
              </a:lnSpc>
              <a:spcBef>
                <a:spcPts val="600"/>
              </a:spcBef>
              <a:buFont typeface="Verdana" panose="020B0604030504040204" pitchFamily="34" charset="0"/>
              <a:buChar char="–"/>
              <a:defRPr sz="1400" kern="1200">
                <a:solidFill>
                  <a:schemeClr val="tx1"/>
                </a:solidFill>
                <a:latin typeface="+mn-lt"/>
                <a:ea typeface="+mn-ea"/>
                <a:cs typeface="+mn-cs"/>
              </a:defRPr>
            </a:lvl5pPr>
            <a:lvl6pPr marL="1097253" indent="-182875" algn="l" defTabSz="1219170" rtl="0" eaLnBrk="1" latinLnBrk="0" hangingPunct="1">
              <a:lnSpc>
                <a:spcPct val="100000"/>
              </a:lnSpc>
              <a:spcBef>
                <a:spcPts val="600"/>
              </a:spcBef>
              <a:buFont typeface="Verdana" panose="020B0604030504040204" pitchFamily="34" charset="0"/>
              <a:buChar char="–"/>
              <a:defRPr sz="1400" kern="1200">
                <a:solidFill>
                  <a:schemeClr val="tx1"/>
                </a:solidFill>
                <a:latin typeface="+mn-lt"/>
                <a:ea typeface="+mn-ea"/>
                <a:cs typeface="+mn-cs"/>
              </a:defRPr>
            </a:lvl6pPr>
            <a:lvl7pPr marL="1280128" indent="-182875" algn="l" defTabSz="1219170" rtl="0" eaLnBrk="1" latinLnBrk="0" hangingPunct="1">
              <a:lnSpc>
                <a:spcPct val="100000"/>
              </a:lnSpc>
              <a:spcBef>
                <a:spcPts val="600"/>
              </a:spcBef>
              <a:buFont typeface="Verdana" panose="020B0604030504040204" pitchFamily="34" charset="0"/>
              <a:buChar char="–"/>
              <a:defRPr sz="1400" kern="1200" baseline="0">
                <a:solidFill>
                  <a:schemeClr val="tx1"/>
                </a:solidFill>
                <a:latin typeface="+mn-lt"/>
                <a:ea typeface="+mn-ea"/>
                <a:cs typeface="+mn-cs"/>
              </a:defRPr>
            </a:lvl7pPr>
            <a:lvl8pPr marL="1463003" indent="-182875" algn="l" defTabSz="1219170" rtl="0" eaLnBrk="1" latinLnBrk="0" hangingPunct="1">
              <a:lnSpc>
                <a:spcPct val="100000"/>
              </a:lnSpc>
              <a:spcBef>
                <a:spcPts val="600"/>
              </a:spcBef>
              <a:buFont typeface="Verdana" panose="020B0604030504040204" pitchFamily="34" charset="0"/>
              <a:buChar char="–"/>
              <a:defRPr sz="1400" kern="1200" baseline="0">
                <a:solidFill>
                  <a:schemeClr val="tx1"/>
                </a:solidFill>
                <a:latin typeface="+mn-lt"/>
                <a:ea typeface="+mn-ea"/>
                <a:cs typeface="+mn-cs"/>
              </a:defRPr>
            </a:lvl8pPr>
            <a:lvl9pPr marL="1645879" indent="-182875" algn="l" defTabSz="1219170" rtl="0" eaLnBrk="1" latinLnBrk="0" hangingPunct="1">
              <a:lnSpc>
                <a:spcPct val="100000"/>
              </a:lnSpc>
              <a:spcBef>
                <a:spcPts val="600"/>
              </a:spcBef>
              <a:buFont typeface="Verdana" panose="020B0604030504040204" pitchFamily="34" charset="0"/>
              <a:buChar char="–"/>
              <a:defRPr sz="1400" kern="1200" baseline="0">
                <a:solidFill>
                  <a:schemeClr val="tx1"/>
                </a:solidFill>
                <a:latin typeface="+mn-lt"/>
                <a:ea typeface="+mn-ea"/>
                <a:cs typeface="+mn-cs"/>
              </a:defRPr>
            </a:lvl9pPr>
          </a:lstStyle>
          <a:p>
            <a:pPr marL="0" indent="0" algn="just">
              <a:buNone/>
            </a:pPr>
            <a:r>
              <a:rPr lang="en-US" sz="1600" b="1" dirty="0">
                <a:ea typeface="Verdana" panose="020B0604030504040204" pitchFamily="34" charset="0"/>
              </a:rPr>
              <a:t>Federal level</a:t>
            </a:r>
          </a:p>
          <a:p>
            <a:pPr marL="266700" indent="-266700" algn="just">
              <a:buClr>
                <a:srgbClr val="FF0000"/>
              </a:buClr>
              <a:buFont typeface="Symbol" panose="05050102010706020507" pitchFamily="18" charset="2"/>
              <a:buChar char="-"/>
            </a:pPr>
            <a:r>
              <a:rPr lang="en-US" sz="1600" b="0" i="0" dirty="0">
                <a:effectLst/>
                <a:ea typeface="Verdana" panose="020B0604030504040204" pitchFamily="34" charset="0"/>
              </a:rPr>
              <a:t>On June 22, 2023, </a:t>
            </a:r>
            <a:r>
              <a:rPr lang="de-DE" sz="1600" b="0" i="0" dirty="0">
                <a:effectLst/>
                <a:ea typeface="Verdana" panose="020B0604030504040204" pitchFamily="34" charset="0"/>
              </a:rPr>
              <a:t>U.S. Senators Tom </a:t>
            </a:r>
            <a:r>
              <a:rPr lang="de-DE" sz="1600" b="0" i="0" dirty="0" err="1">
                <a:effectLst/>
                <a:ea typeface="Verdana" panose="020B0604030504040204" pitchFamily="34" charset="0"/>
              </a:rPr>
              <a:t>Carper</a:t>
            </a:r>
            <a:r>
              <a:rPr lang="de-DE" sz="1600" b="0" i="0" dirty="0">
                <a:effectLst/>
                <a:ea typeface="Verdana" panose="020B0604030504040204" pitchFamily="34" charset="0"/>
              </a:rPr>
              <a:t> (D-Del.) and Shelley Moore Capito (R-</a:t>
            </a:r>
            <a:r>
              <a:rPr lang="de-DE" sz="1600" b="0" i="0" dirty="0" err="1">
                <a:effectLst/>
                <a:ea typeface="Verdana" panose="020B0604030504040204" pitchFamily="34" charset="0"/>
              </a:rPr>
              <a:t>W.Va</a:t>
            </a:r>
            <a:r>
              <a:rPr lang="de-DE" sz="1600" b="0" i="0" dirty="0">
                <a:effectLst/>
                <a:ea typeface="Verdana" panose="020B0604030504040204" pitchFamily="34" charset="0"/>
              </a:rPr>
              <a:t>.), Chair and Ranking Member of </a:t>
            </a:r>
            <a:r>
              <a:rPr lang="de-DE" sz="1600" b="0" i="0" dirty="0" err="1">
                <a:effectLst/>
                <a:ea typeface="Verdana" panose="020B0604030504040204" pitchFamily="34" charset="0"/>
              </a:rPr>
              <a:t>the</a:t>
            </a:r>
            <a:r>
              <a:rPr lang="de-DE" sz="1600" b="0" i="0" dirty="0">
                <a:effectLst/>
                <a:ea typeface="Verdana" panose="020B0604030504040204" pitchFamily="34" charset="0"/>
              </a:rPr>
              <a:t> Senate Environment and Public Works (EPW) Committee, </a:t>
            </a:r>
            <a:r>
              <a:rPr lang="de-DE" sz="1600" b="0" i="0" dirty="0" err="1">
                <a:effectLst/>
                <a:ea typeface="Verdana" panose="020B0604030504040204" pitchFamily="34" charset="0"/>
              </a:rPr>
              <a:t>released</a:t>
            </a:r>
            <a:r>
              <a:rPr lang="de-DE" sz="1600" b="0" i="0" dirty="0">
                <a:effectLst/>
                <a:ea typeface="Verdana" panose="020B0604030504040204" pitchFamily="34" charset="0"/>
              </a:rPr>
              <a:t> draft PFAS </a:t>
            </a:r>
            <a:r>
              <a:rPr lang="de-DE" sz="1600" b="0" i="0" dirty="0" err="1">
                <a:effectLst/>
                <a:ea typeface="Verdana" panose="020B0604030504040204" pitchFamily="34" charset="0"/>
              </a:rPr>
              <a:t>legislation</a:t>
            </a:r>
            <a:r>
              <a:rPr lang="de-DE" sz="1600" b="0" i="0" dirty="0">
                <a:effectLst/>
                <a:ea typeface="Verdana" panose="020B0604030504040204" pitchFamily="34" charset="0"/>
              </a:rPr>
              <a:t> </a:t>
            </a:r>
            <a:r>
              <a:rPr lang="de-DE" sz="1600" b="0" i="0" dirty="0" err="1">
                <a:effectLst/>
                <a:ea typeface="Verdana" panose="020B0604030504040204" pitchFamily="34" charset="0"/>
              </a:rPr>
              <a:t>for</a:t>
            </a:r>
            <a:r>
              <a:rPr lang="de-DE" sz="1600" b="0" i="0" dirty="0">
                <a:effectLst/>
                <a:ea typeface="Verdana" panose="020B0604030504040204" pitchFamily="34" charset="0"/>
              </a:rPr>
              <a:t> </a:t>
            </a:r>
            <a:r>
              <a:rPr lang="de-DE" sz="1600" b="0" i="0" dirty="0" err="1">
                <a:effectLst/>
                <a:ea typeface="Verdana" panose="020B0604030504040204" pitchFamily="34" charset="0"/>
              </a:rPr>
              <a:t>stakeholder</a:t>
            </a:r>
            <a:r>
              <a:rPr lang="de-DE" sz="1600" b="0" i="0" dirty="0">
                <a:effectLst/>
                <a:ea typeface="Verdana" panose="020B0604030504040204" pitchFamily="34" charset="0"/>
              </a:rPr>
              <a:t> </a:t>
            </a:r>
            <a:r>
              <a:rPr lang="de-DE" sz="1600" b="0" i="0" dirty="0" err="1">
                <a:effectLst/>
                <a:ea typeface="Verdana" panose="020B0604030504040204" pitchFamily="34" charset="0"/>
              </a:rPr>
              <a:t>comments</a:t>
            </a:r>
            <a:r>
              <a:rPr lang="de-DE" sz="1600" b="0" i="0" dirty="0">
                <a:effectLst/>
                <a:ea typeface="Verdana" panose="020B0604030504040204" pitchFamily="34" charset="0"/>
              </a:rPr>
              <a:t>:</a:t>
            </a:r>
            <a:endParaRPr lang="de-DE" sz="1600" dirty="0">
              <a:effectLst/>
              <a:ea typeface="Verdana" panose="020B0604030504040204" pitchFamily="34" charset="0"/>
            </a:endParaRPr>
          </a:p>
          <a:p>
            <a:pPr marL="1143000" lvl="2" indent="-228600" algn="just">
              <a:buFont typeface="Symbol" panose="05050102010706020507" pitchFamily="18" charset="2"/>
              <a:buChar char=""/>
              <a:tabLst>
                <a:tab pos="1371600" algn="l"/>
              </a:tabLst>
            </a:pPr>
            <a:r>
              <a:rPr lang="en-US" sz="1600" dirty="0">
                <a:effectLst/>
                <a:ea typeface="Verdana" panose="020B0604030504040204" pitchFamily="34" charset="0"/>
              </a:rPr>
              <a:t>PFAS definition: “a non-polymeric perfluoroalkyl or polyfluoroalkyl substance; and a side chain fluorinated polymer that is a member of a group of human-made chemicals that contain at least 2 fully fluorinated carbon atoms. The term ‘perfluoroalkyl or polyfluoroalkyl substance’ includes the degradants of a substance.” Importantly, the definition does not cover fluoropolymers.  </a:t>
            </a:r>
            <a:endParaRPr lang="de-DE" sz="1600" dirty="0">
              <a:effectLst/>
              <a:ea typeface="Verdana" panose="020B0604030504040204" pitchFamily="34" charset="0"/>
            </a:endParaRPr>
          </a:p>
          <a:p>
            <a:pPr marL="1143000" lvl="2" indent="-228600" algn="just">
              <a:buFont typeface="Symbol" panose="05050102010706020507" pitchFamily="18" charset="2"/>
              <a:buChar char=""/>
              <a:tabLst>
                <a:tab pos="1371600" algn="l"/>
              </a:tabLst>
            </a:pPr>
            <a:r>
              <a:rPr lang="en-US" sz="1600" dirty="0">
                <a:effectLst/>
                <a:ea typeface="Verdana" panose="020B0604030504040204" pitchFamily="34" charset="0"/>
              </a:rPr>
              <a:t>Draft legislation would establish a deadline for regulators to set drinking water standards for certain PFAS, require a study on uses of PFAS in commerce, and require EPA to work with standards setting group, among other provisions. The draft legislation does not create new regulations or restrictions on the uses of PFAS.</a:t>
            </a:r>
            <a:endParaRPr lang="de-DE" sz="1600" dirty="0">
              <a:effectLst/>
              <a:ea typeface="Verdana" panose="020B0604030504040204" pitchFamily="34" charset="0"/>
            </a:endParaRPr>
          </a:p>
          <a:p>
            <a:pPr marL="266700" indent="-266700" algn="just">
              <a:buClr>
                <a:srgbClr val="FF0000"/>
              </a:buClr>
              <a:buFont typeface="Symbol" panose="05050102010706020507" pitchFamily="18" charset="2"/>
              <a:buChar char="-"/>
            </a:pPr>
            <a:r>
              <a:rPr lang="en-US" sz="1600" dirty="0">
                <a:ea typeface="Verdana" panose="020B0604030504040204" pitchFamily="34" charset="0"/>
              </a:rPr>
              <a:t>In addition: Potential for PFAS provisions in “must pass” legislation (NDAA, Farm Bill) later this year</a:t>
            </a:r>
          </a:p>
          <a:p>
            <a:pPr marL="0" indent="0" algn="just">
              <a:buNone/>
            </a:pPr>
            <a:r>
              <a:rPr lang="en-US" sz="1600" b="1" dirty="0">
                <a:ea typeface="Verdana" panose="020B0604030504040204" pitchFamily="34" charset="0"/>
              </a:rPr>
              <a:t>State level</a:t>
            </a:r>
          </a:p>
          <a:p>
            <a:pPr marL="266700" indent="-266700" algn="just">
              <a:buClr>
                <a:srgbClr val="FF0000"/>
              </a:buClr>
              <a:buFont typeface="Symbol" panose="05050102010706020507" pitchFamily="18" charset="2"/>
              <a:buChar char="-"/>
            </a:pPr>
            <a:r>
              <a:rPr lang="en-US" sz="1600" dirty="0">
                <a:ea typeface="Verdana" panose="020B0604030504040204" pitchFamily="34" charset="0"/>
              </a:rPr>
              <a:t>Different approaches and priorities: Maine likely to amend its restrictive PFAS law next year; Minnesota recently enacted similar law, Several states enacting product-specific bans</a:t>
            </a:r>
          </a:p>
        </p:txBody>
      </p:sp>
    </p:spTree>
    <p:extLst>
      <p:ext uri="{BB962C8B-B14F-4D97-AF65-F5344CB8AC3E}">
        <p14:creationId xmlns:p14="http://schemas.microsoft.com/office/powerpoint/2010/main" val="12622249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7ACEA0-58A3-9986-BEE7-CDB349A0BA20}"/>
              </a:ext>
            </a:extLst>
          </p:cNvPr>
          <p:cNvSpPr>
            <a:spLocks noGrp="1"/>
          </p:cNvSpPr>
          <p:nvPr>
            <p:ph type="title"/>
          </p:nvPr>
        </p:nvSpPr>
        <p:spPr>
          <a:xfrm>
            <a:off x="527406" y="261077"/>
            <a:ext cx="10515600" cy="1325563"/>
          </a:xfrm>
        </p:spPr>
        <p:txBody>
          <a:bodyPr>
            <a:normAutofit/>
          </a:bodyPr>
          <a:lstStyle/>
          <a:p>
            <a:r>
              <a:rPr lang="de-DE" sz="3600" dirty="0">
                <a:latin typeface="+mn-lt"/>
                <a:ea typeface="Verdana" panose="020B0604030504040204" pitchFamily="34" charset="0"/>
              </a:rPr>
              <a:t>UK | State of Play</a:t>
            </a:r>
          </a:p>
        </p:txBody>
      </p:sp>
      <p:sp>
        <p:nvSpPr>
          <p:cNvPr id="4" name="Content Placeholder 2">
            <a:extLst>
              <a:ext uri="{FF2B5EF4-FFF2-40B4-BE49-F238E27FC236}">
                <a16:creationId xmlns:a16="http://schemas.microsoft.com/office/drawing/2014/main" id="{9B272611-833F-3E60-68EB-21094A07571D}"/>
              </a:ext>
            </a:extLst>
          </p:cNvPr>
          <p:cNvSpPr txBox="1">
            <a:spLocks/>
          </p:cNvSpPr>
          <p:nvPr/>
        </p:nvSpPr>
        <p:spPr>
          <a:xfrm>
            <a:off x="666457" y="1504754"/>
            <a:ext cx="10526674" cy="4245200"/>
          </a:xfrm>
          <a:prstGeom prst="rect">
            <a:avLst/>
          </a:prstGeom>
        </p:spPr>
        <p:txBody>
          <a:bodyPr/>
          <a:lstStyle>
            <a:lvl1pPr marL="182875" indent="-182875" algn="l" defTabSz="1219170" rtl="0" eaLnBrk="1" latinLnBrk="0" hangingPunct="1">
              <a:lnSpc>
                <a:spcPct val="100000"/>
              </a:lnSpc>
              <a:spcBef>
                <a:spcPts val="1200"/>
              </a:spcBef>
              <a:buClr>
                <a:schemeClr val="accent1"/>
              </a:buClr>
              <a:buSzPct val="120000"/>
              <a:buFont typeface="Verdana" panose="020B0604030504040204" pitchFamily="34" charset="0"/>
              <a:buChar char="▪"/>
              <a:defRPr sz="1800" kern="1200">
                <a:solidFill>
                  <a:schemeClr val="tx1"/>
                </a:solidFill>
                <a:latin typeface="+mn-lt"/>
                <a:ea typeface="+mn-ea"/>
                <a:cs typeface="+mn-cs"/>
              </a:defRPr>
            </a:lvl1pPr>
            <a:lvl2pPr marL="365751" indent="-182875" algn="l" defTabSz="1219170" rtl="0" eaLnBrk="1" latinLnBrk="0" hangingPunct="1">
              <a:lnSpc>
                <a:spcPct val="100000"/>
              </a:lnSpc>
              <a:spcBef>
                <a:spcPts val="600"/>
              </a:spcBef>
              <a:buFont typeface="Verdana" panose="020B0604030504040204" pitchFamily="34" charset="0"/>
              <a:buChar char="–"/>
              <a:defRPr sz="1400" kern="1200">
                <a:solidFill>
                  <a:schemeClr val="tx1"/>
                </a:solidFill>
                <a:latin typeface="+mn-lt"/>
                <a:ea typeface="+mn-ea"/>
                <a:cs typeface="+mn-cs"/>
              </a:defRPr>
            </a:lvl2pPr>
            <a:lvl3pPr marL="548626" indent="-182875" algn="l" defTabSz="1219170" rtl="0" eaLnBrk="1" latinLnBrk="0" hangingPunct="1">
              <a:lnSpc>
                <a:spcPct val="100000"/>
              </a:lnSpc>
              <a:spcBef>
                <a:spcPts val="600"/>
              </a:spcBef>
              <a:buFont typeface="Verdana" panose="020B0604030504040204" pitchFamily="34" charset="0"/>
              <a:buChar char="–"/>
              <a:defRPr sz="1400" kern="1200">
                <a:solidFill>
                  <a:schemeClr val="tx1"/>
                </a:solidFill>
                <a:latin typeface="+mn-lt"/>
                <a:ea typeface="+mn-ea"/>
                <a:cs typeface="+mn-cs"/>
              </a:defRPr>
            </a:lvl3pPr>
            <a:lvl4pPr marL="731502" indent="-182875" algn="l" defTabSz="1219170" rtl="0" eaLnBrk="1" latinLnBrk="0" hangingPunct="1">
              <a:lnSpc>
                <a:spcPct val="100000"/>
              </a:lnSpc>
              <a:spcBef>
                <a:spcPts val="600"/>
              </a:spcBef>
              <a:buFont typeface="Verdana" panose="020B0604030504040204" pitchFamily="34" charset="0"/>
              <a:buChar char="–"/>
              <a:defRPr sz="1400" kern="1200">
                <a:solidFill>
                  <a:schemeClr val="tx1"/>
                </a:solidFill>
                <a:latin typeface="+mn-lt"/>
                <a:ea typeface="+mn-ea"/>
                <a:cs typeface="+mn-cs"/>
              </a:defRPr>
            </a:lvl4pPr>
            <a:lvl5pPr marL="914377" indent="-182875" algn="l" defTabSz="1219170" rtl="0" eaLnBrk="1" latinLnBrk="0" hangingPunct="1">
              <a:lnSpc>
                <a:spcPct val="100000"/>
              </a:lnSpc>
              <a:spcBef>
                <a:spcPts val="600"/>
              </a:spcBef>
              <a:buFont typeface="Verdana" panose="020B0604030504040204" pitchFamily="34" charset="0"/>
              <a:buChar char="–"/>
              <a:defRPr sz="1400" kern="1200">
                <a:solidFill>
                  <a:schemeClr val="tx1"/>
                </a:solidFill>
                <a:latin typeface="+mn-lt"/>
                <a:ea typeface="+mn-ea"/>
                <a:cs typeface="+mn-cs"/>
              </a:defRPr>
            </a:lvl5pPr>
            <a:lvl6pPr marL="1097253" indent="-182875" algn="l" defTabSz="1219170" rtl="0" eaLnBrk="1" latinLnBrk="0" hangingPunct="1">
              <a:lnSpc>
                <a:spcPct val="100000"/>
              </a:lnSpc>
              <a:spcBef>
                <a:spcPts val="600"/>
              </a:spcBef>
              <a:buFont typeface="Verdana" panose="020B0604030504040204" pitchFamily="34" charset="0"/>
              <a:buChar char="–"/>
              <a:defRPr sz="1400" kern="1200">
                <a:solidFill>
                  <a:schemeClr val="tx1"/>
                </a:solidFill>
                <a:latin typeface="+mn-lt"/>
                <a:ea typeface="+mn-ea"/>
                <a:cs typeface="+mn-cs"/>
              </a:defRPr>
            </a:lvl6pPr>
            <a:lvl7pPr marL="1280128" indent="-182875" algn="l" defTabSz="1219170" rtl="0" eaLnBrk="1" latinLnBrk="0" hangingPunct="1">
              <a:lnSpc>
                <a:spcPct val="100000"/>
              </a:lnSpc>
              <a:spcBef>
                <a:spcPts val="600"/>
              </a:spcBef>
              <a:buFont typeface="Verdana" panose="020B0604030504040204" pitchFamily="34" charset="0"/>
              <a:buChar char="–"/>
              <a:defRPr sz="1400" kern="1200" baseline="0">
                <a:solidFill>
                  <a:schemeClr val="tx1"/>
                </a:solidFill>
                <a:latin typeface="+mn-lt"/>
                <a:ea typeface="+mn-ea"/>
                <a:cs typeface="+mn-cs"/>
              </a:defRPr>
            </a:lvl7pPr>
            <a:lvl8pPr marL="1463003" indent="-182875" algn="l" defTabSz="1219170" rtl="0" eaLnBrk="1" latinLnBrk="0" hangingPunct="1">
              <a:lnSpc>
                <a:spcPct val="100000"/>
              </a:lnSpc>
              <a:spcBef>
                <a:spcPts val="600"/>
              </a:spcBef>
              <a:buFont typeface="Verdana" panose="020B0604030504040204" pitchFamily="34" charset="0"/>
              <a:buChar char="–"/>
              <a:defRPr sz="1400" kern="1200" baseline="0">
                <a:solidFill>
                  <a:schemeClr val="tx1"/>
                </a:solidFill>
                <a:latin typeface="+mn-lt"/>
                <a:ea typeface="+mn-ea"/>
                <a:cs typeface="+mn-cs"/>
              </a:defRPr>
            </a:lvl8pPr>
            <a:lvl9pPr marL="1645879" indent="-182875" algn="l" defTabSz="1219170" rtl="0" eaLnBrk="1" latinLnBrk="0" hangingPunct="1">
              <a:lnSpc>
                <a:spcPct val="100000"/>
              </a:lnSpc>
              <a:spcBef>
                <a:spcPts val="600"/>
              </a:spcBef>
              <a:buFont typeface="Verdana" panose="020B0604030504040204" pitchFamily="34" charset="0"/>
              <a:buChar char="–"/>
              <a:defRPr sz="1400" kern="1200" baseline="0">
                <a:solidFill>
                  <a:schemeClr val="tx1"/>
                </a:solidFill>
                <a:latin typeface="+mn-lt"/>
                <a:ea typeface="+mn-ea"/>
                <a:cs typeface="+mn-cs"/>
              </a:defRPr>
            </a:lvl9pPr>
          </a:lstStyle>
          <a:p>
            <a:pPr marL="266700" indent="-266700" algn="just">
              <a:buClr>
                <a:srgbClr val="FF0000"/>
              </a:buClr>
              <a:buFont typeface="Symbol" panose="05050102010706020507" pitchFamily="18" charset="2"/>
              <a:buChar char="-"/>
            </a:pPr>
            <a:r>
              <a:rPr lang="en-US" sz="1600" dirty="0">
                <a:ea typeface="Verdana" panose="020B0604030504040204" pitchFamily="34" charset="0"/>
              </a:rPr>
              <a:t>April 4, 2023: UK Health and Safety Executive (the UK </a:t>
            </a:r>
            <a:r>
              <a:rPr lang="en-US" sz="1600" dirty="0" err="1">
                <a:ea typeface="Verdana" panose="020B0604030504040204" pitchFamily="34" charset="0"/>
              </a:rPr>
              <a:t>REACh</a:t>
            </a:r>
            <a:r>
              <a:rPr lang="en-US" sz="1600" dirty="0">
                <a:ea typeface="Verdana" panose="020B0604030504040204" pitchFamily="34" charset="0"/>
              </a:rPr>
              <a:t> “Competent authority”) released regulatory management option analysis (RMOA)</a:t>
            </a:r>
          </a:p>
          <a:p>
            <a:pPr marL="449576" lvl="1" indent="-266700" algn="just">
              <a:buClr>
                <a:srgbClr val="FF0000"/>
              </a:buClr>
              <a:buFont typeface="Symbol" panose="05050102010706020507" pitchFamily="18" charset="2"/>
              <a:buChar char="-"/>
            </a:pPr>
            <a:r>
              <a:rPr lang="en-US" sz="1600" dirty="0">
                <a:ea typeface="Verdana" panose="020B0604030504040204" pitchFamily="34" charset="0"/>
              </a:rPr>
              <a:t>Initial approach on PFAS</a:t>
            </a:r>
          </a:p>
          <a:p>
            <a:pPr marL="449576" lvl="1" indent="-266700" algn="just">
              <a:buClr>
                <a:srgbClr val="FF0000"/>
              </a:buClr>
              <a:buFont typeface="Symbol" panose="05050102010706020507" pitchFamily="18" charset="2"/>
              <a:buChar char="-"/>
            </a:pPr>
            <a:r>
              <a:rPr lang="en-US" sz="1600" dirty="0">
                <a:ea typeface="Verdana" panose="020B0604030504040204" pitchFamily="34" charset="0"/>
              </a:rPr>
              <a:t>Continued collaborative work across government and with external stakeholders to bring together work on PFAS strategically and further investigation work: political decision on next steps in QIII/2023.</a:t>
            </a:r>
          </a:p>
          <a:p>
            <a:pPr marL="266700" indent="-266700" algn="just">
              <a:buClr>
                <a:srgbClr val="FF0000"/>
              </a:buClr>
              <a:buFont typeface="Symbol" panose="05050102010706020507" pitchFamily="18" charset="2"/>
              <a:buChar char="-"/>
            </a:pPr>
            <a:r>
              <a:rPr lang="en-US" sz="1600" dirty="0">
                <a:ea typeface="Verdana" panose="020B0604030504040204" pitchFamily="34" charset="0"/>
              </a:rPr>
              <a:t>RMOA embraces risk-based approach: No necessity to focus on low hazard groups such as fluoroplastics or </a:t>
            </a:r>
            <a:r>
              <a:rPr lang="en-US" sz="1600" dirty="0" err="1">
                <a:ea typeface="Verdana" panose="020B0604030504040204" pitchFamily="34" charset="0"/>
              </a:rPr>
              <a:t>fluoroelastomers</a:t>
            </a:r>
            <a:endParaRPr lang="en-US" sz="1600" dirty="0">
              <a:ea typeface="Verdana" panose="020B0604030504040204" pitchFamily="34" charset="0"/>
            </a:endParaRPr>
          </a:p>
          <a:p>
            <a:pPr marL="266700" indent="-266700" algn="just">
              <a:buClr>
                <a:srgbClr val="FF0000"/>
              </a:buClr>
              <a:buFont typeface="Symbol" panose="05050102010706020507" pitchFamily="18" charset="2"/>
              <a:buChar char="-"/>
            </a:pPr>
            <a:r>
              <a:rPr lang="en-US" sz="1600" dirty="0">
                <a:ea typeface="Verdana" panose="020B0604030504040204" pitchFamily="34" charset="0"/>
              </a:rPr>
              <a:t>In addition, exemptions for other PFAS (as individual substances or groups) considered</a:t>
            </a:r>
          </a:p>
          <a:p>
            <a:pPr marL="266700" indent="-266700" algn="just">
              <a:buClr>
                <a:srgbClr val="FF0000"/>
              </a:buClr>
              <a:buFont typeface="Symbol" panose="05050102010706020507" pitchFamily="18" charset="2"/>
              <a:buChar char="-"/>
            </a:pPr>
            <a:r>
              <a:rPr lang="en-US" sz="1600" dirty="0">
                <a:ea typeface="Verdana" panose="020B0604030504040204" pitchFamily="34" charset="0"/>
              </a:rPr>
              <a:t>Criteria for exemption:</a:t>
            </a:r>
          </a:p>
          <a:p>
            <a:pPr marL="449576" lvl="1" indent="-266700" algn="just">
              <a:buClr>
                <a:srgbClr val="FF0000"/>
              </a:buClr>
              <a:buFont typeface="Symbol" panose="05050102010706020507" pitchFamily="18" charset="2"/>
              <a:buChar char="-"/>
            </a:pPr>
            <a:r>
              <a:rPr lang="en-US" sz="1600" dirty="0">
                <a:ea typeface="Verdana" panose="020B0604030504040204" pitchFamily="34" charset="0"/>
              </a:rPr>
              <a:t>evidence of low hazard or safe use </a:t>
            </a:r>
          </a:p>
          <a:p>
            <a:pPr marL="449576" lvl="1" indent="-266700" algn="just">
              <a:buClr>
                <a:srgbClr val="FF0000"/>
              </a:buClr>
              <a:buFont typeface="Symbol" panose="05050102010706020507" pitchFamily="18" charset="2"/>
              <a:buChar char="-"/>
            </a:pPr>
            <a:r>
              <a:rPr lang="en-US" sz="1600" dirty="0">
                <a:ea typeface="Verdana" panose="020B0604030504040204" pitchFamily="34" charset="0"/>
              </a:rPr>
              <a:t>High socio-economic importance </a:t>
            </a:r>
          </a:p>
          <a:p>
            <a:pPr marL="449576" lvl="1" indent="-266700" algn="just">
              <a:buClr>
                <a:srgbClr val="FF0000"/>
              </a:buClr>
              <a:buFont typeface="Symbol" panose="05050102010706020507" pitchFamily="18" charset="2"/>
              <a:buChar char="-"/>
            </a:pPr>
            <a:r>
              <a:rPr lang="en-US" sz="1600" dirty="0">
                <a:ea typeface="Verdana" panose="020B0604030504040204" pitchFamily="34" charset="0"/>
              </a:rPr>
              <a:t>No alternatives available </a:t>
            </a:r>
          </a:p>
          <a:p>
            <a:pPr marL="266700" indent="-266700" algn="just">
              <a:buClr>
                <a:srgbClr val="F00F00"/>
              </a:buClr>
              <a:buFont typeface="Symbol" panose="05050102010706020507" pitchFamily="18" charset="2"/>
              <a:buChar char="-"/>
            </a:pPr>
            <a:r>
              <a:rPr lang="en-US" sz="1600" dirty="0">
                <a:ea typeface="Verdana" panose="020B0604030504040204" pitchFamily="34" charset="0"/>
              </a:rPr>
              <a:t>UK </a:t>
            </a:r>
            <a:r>
              <a:rPr lang="en-US" sz="1600" dirty="0" err="1">
                <a:ea typeface="Verdana" panose="020B0604030504040204" pitchFamily="34" charset="0"/>
              </a:rPr>
              <a:t>REACh</a:t>
            </a:r>
            <a:r>
              <a:rPr lang="en-US" sz="1600" dirty="0">
                <a:ea typeface="Verdana" panose="020B0604030504040204" pitchFamily="34" charset="0"/>
              </a:rPr>
              <a:t> </a:t>
            </a:r>
            <a:r>
              <a:rPr lang="en-US" sz="1600" dirty="0" err="1">
                <a:ea typeface="Verdana" panose="020B0604030504040204" pitchFamily="34" charset="0"/>
              </a:rPr>
              <a:t>Authorisation</a:t>
            </a:r>
            <a:r>
              <a:rPr lang="en-US" sz="1600" dirty="0">
                <a:ea typeface="Verdana" panose="020B0604030504040204" pitchFamily="34" charset="0"/>
              </a:rPr>
              <a:t> for processing aids in manufacturing/processing of fluorinated polymers</a:t>
            </a:r>
            <a:endParaRPr lang="de-DE" sz="1600" dirty="0">
              <a:ea typeface="Verdana" panose="020B0604030504040204" pitchFamily="34" charset="0"/>
            </a:endParaRPr>
          </a:p>
        </p:txBody>
      </p:sp>
    </p:spTree>
    <p:extLst>
      <p:ext uri="{BB962C8B-B14F-4D97-AF65-F5344CB8AC3E}">
        <p14:creationId xmlns:p14="http://schemas.microsoft.com/office/powerpoint/2010/main" val="30128632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7ACEA0-58A3-9986-BEE7-CDB349A0BA20}"/>
              </a:ext>
            </a:extLst>
          </p:cNvPr>
          <p:cNvSpPr>
            <a:spLocks noGrp="1"/>
          </p:cNvSpPr>
          <p:nvPr>
            <p:ph type="title"/>
          </p:nvPr>
        </p:nvSpPr>
        <p:spPr>
          <a:xfrm>
            <a:off x="447785" y="167233"/>
            <a:ext cx="10515600" cy="1325563"/>
          </a:xfrm>
        </p:spPr>
        <p:txBody>
          <a:bodyPr>
            <a:normAutofit/>
          </a:bodyPr>
          <a:lstStyle/>
          <a:p>
            <a:r>
              <a:rPr lang="de-DE" sz="3600" dirty="0">
                <a:latin typeface="+mn-lt"/>
                <a:ea typeface="Verdana" panose="020B0604030504040204" pitchFamily="34" charset="0"/>
              </a:rPr>
              <a:t>Japan | State of Play</a:t>
            </a:r>
          </a:p>
        </p:txBody>
      </p:sp>
      <p:sp>
        <p:nvSpPr>
          <p:cNvPr id="3" name="Content Placeholder 2">
            <a:extLst>
              <a:ext uri="{FF2B5EF4-FFF2-40B4-BE49-F238E27FC236}">
                <a16:creationId xmlns:a16="http://schemas.microsoft.com/office/drawing/2014/main" id="{1B8BA012-B63F-52E9-0CE7-DB2E038C8368}"/>
              </a:ext>
            </a:extLst>
          </p:cNvPr>
          <p:cNvSpPr txBox="1">
            <a:spLocks/>
          </p:cNvSpPr>
          <p:nvPr/>
        </p:nvSpPr>
        <p:spPr>
          <a:xfrm>
            <a:off x="447785" y="1607111"/>
            <a:ext cx="11596364" cy="4391079"/>
          </a:xfrm>
          <a:prstGeom prst="rect">
            <a:avLst/>
          </a:prstGeom>
        </p:spPr>
        <p:txBody>
          <a:bodyPr/>
          <a:lstStyle>
            <a:lvl1pPr marL="182875" indent="-182875" algn="l" defTabSz="1219170" rtl="0" eaLnBrk="1" latinLnBrk="0" hangingPunct="1">
              <a:lnSpc>
                <a:spcPct val="100000"/>
              </a:lnSpc>
              <a:spcBef>
                <a:spcPts val="1200"/>
              </a:spcBef>
              <a:buClr>
                <a:schemeClr val="accent1"/>
              </a:buClr>
              <a:buSzPct val="120000"/>
              <a:buFont typeface="Verdana" panose="020B0604030504040204" pitchFamily="34" charset="0"/>
              <a:buChar char="▪"/>
              <a:defRPr sz="1800" kern="1200">
                <a:solidFill>
                  <a:schemeClr val="tx1"/>
                </a:solidFill>
                <a:latin typeface="+mn-lt"/>
                <a:ea typeface="+mn-ea"/>
                <a:cs typeface="+mn-cs"/>
              </a:defRPr>
            </a:lvl1pPr>
            <a:lvl2pPr marL="365751" indent="-182875" algn="l" defTabSz="1219170" rtl="0" eaLnBrk="1" latinLnBrk="0" hangingPunct="1">
              <a:lnSpc>
                <a:spcPct val="100000"/>
              </a:lnSpc>
              <a:spcBef>
                <a:spcPts val="600"/>
              </a:spcBef>
              <a:buFont typeface="Verdana" panose="020B0604030504040204" pitchFamily="34" charset="0"/>
              <a:buChar char="–"/>
              <a:defRPr sz="1400" kern="1200">
                <a:solidFill>
                  <a:schemeClr val="tx1"/>
                </a:solidFill>
                <a:latin typeface="+mn-lt"/>
                <a:ea typeface="+mn-ea"/>
                <a:cs typeface="+mn-cs"/>
              </a:defRPr>
            </a:lvl2pPr>
            <a:lvl3pPr marL="548626" indent="-182875" algn="l" defTabSz="1219170" rtl="0" eaLnBrk="1" latinLnBrk="0" hangingPunct="1">
              <a:lnSpc>
                <a:spcPct val="100000"/>
              </a:lnSpc>
              <a:spcBef>
                <a:spcPts val="600"/>
              </a:spcBef>
              <a:buFont typeface="Verdana" panose="020B0604030504040204" pitchFamily="34" charset="0"/>
              <a:buChar char="–"/>
              <a:defRPr sz="1400" kern="1200">
                <a:solidFill>
                  <a:schemeClr val="tx1"/>
                </a:solidFill>
                <a:latin typeface="+mn-lt"/>
                <a:ea typeface="+mn-ea"/>
                <a:cs typeface="+mn-cs"/>
              </a:defRPr>
            </a:lvl3pPr>
            <a:lvl4pPr marL="731502" indent="-182875" algn="l" defTabSz="1219170" rtl="0" eaLnBrk="1" latinLnBrk="0" hangingPunct="1">
              <a:lnSpc>
                <a:spcPct val="100000"/>
              </a:lnSpc>
              <a:spcBef>
                <a:spcPts val="600"/>
              </a:spcBef>
              <a:buFont typeface="Verdana" panose="020B0604030504040204" pitchFamily="34" charset="0"/>
              <a:buChar char="–"/>
              <a:defRPr sz="1400" kern="1200">
                <a:solidFill>
                  <a:schemeClr val="tx1"/>
                </a:solidFill>
                <a:latin typeface="+mn-lt"/>
                <a:ea typeface="+mn-ea"/>
                <a:cs typeface="+mn-cs"/>
              </a:defRPr>
            </a:lvl4pPr>
            <a:lvl5pPr marL="914377" indent="-182875" algn="l" defTabSz="1219170" rtl="0" eaLnBrk="1" latinLnBrk="0" hangingPunct="1">
              <a:lnSpc>
                <a:spcPct val="100000"/>
              </a:lnSpc>
              <a:spcBef>
                <a:spcPts val="600"/>
              </a:spcBef>
              <a:buFont typeface="Verdana" panose="020B0604030504040204" pitchFamily="34" charset="0"/>
              <a:buChar char="–"/>
              <a:defRPr sz="1400" kern="1200">
                <a:solidFill>
                  <a:schemeClr val="tx1"/>
                </a:solidFill>
                <a:latin typeface="+mn-lt"/>
                <a:ea typeface="+mn-ea"/>
                <a:cs typeface="+mn-cs"/>
              </a:defRPr>
            </a:lvl5pPr>
            <a:lvl6pPr marL="1097253" indent="-182875" algn="l" defTabSz="1219170" rtl="0" eaLnBrk="1" latinLnBrk="0" hangingPunct="1">
              <a:lnSpc>
                <a:spcPct val="100000"/>
              </a:lnSpc>
              <a:spcBef>
                <a:spcPts val="600"/>
              </a:spcBef>
              <a:buFont typeface="Verdana" panose="020B0604030504040204" pitchFamily="34" charset="0"/>
              <a:buChar char="–"/>
              <a:defRPr sz="1400" kern="1200">
                <a:solidFill>
                  <a:schemeClr val="tx1"/>
                </a:solidFill>
                <a:latin typeface="+mn-lt"/>
                <a:ea typeface="+mn-ea"/>
                <a:cs typeface="+mn-cs"/>
              </a:defRPr>
            </a:lvl6pPr>
            <a:lvl7pPr marL="1280128" indent="-182875" algn="l" defTabSz="1219170" rtl="0" eaLnBrk="1" latinLnBrk="0" hangingPunct="1">
              <a:lnSpc>
                <a:spcPct val="100000"/>
              </a:lnSpc>
              <a:spcBef>
                <a:spcPts val="600"/>
              </a:spcBef>
              <a:buFont typeface="Verdana" panose="020B0604030504040204" pitchFamily="34" charset="0"/>
              <a:buChar char="–"/>
              <a:defRPr sz="1400" kern="1200" baseline="0">
                <a:solidFill>
                  <a:schemeClr val="tx1"/>
                </a:solidFill>
                <a:latin typeface="+mn-lt"/>
                <a:ea typeface="+mn-ea"/>
                <a:cs typeface="+mn-cs"/>
              </a:defRPr>
            </a:lvl7pPr>
            <a:lvl8pPr marL="1463003" indent="-182875" algn="l" defTabSz="1219170" rtl="0" eaLnBrk="1" latinLnBrk="0" hangingPunct="1">
              <a:lnSpc>
                <a:spcPct val="100000"/>
              </a:lnSpc>
              <a:spcBef>
                <a:spcPts val="600"/>
              </a:spcBef>
              <a:buFont typeface="Verdana" panose="020B0604030504040204" pitchFamily="34" charset="0"/>
              <a:buChar char="–"/>
              <a:defRPr sz="1400" kern="1200" baseline="0">
                <a:solidFill>
                  <a:schemeClr val="tx1"/>
                </a:solidFill>
                <a:latin typeface="+mn-lt"/>
                <a:ea typeface="+mn-ea"/>
                <a:cs typeface="+mn-cs"/>
              </a:defRPr>
            </a:lvl8pPr>
            <a:lvl9pPr marL="1645879" indent="-182875" algn="l" defTabSz="1219170" rtl="0" eaLnBrk="1" latinLnBrk="0" hangingPunct="1">
              <a:lnSpc>
                <a:spcPct val="100000"/>
              </a:lnSpc>
              <a:spcBef>
                <a:spcPts val="600"/>
              </a:spcBef>
              <a:buFont typeface="Verdana" panose="020B0604030504040204" pitchFamily="34" charset="0"/>
              <a:buChar char="–"/>
              <a:defRPr sz="1400" kern="1200" baseline="0">
                <a:solidFill>
                  <a:schemeClr val="tx1"/>
                </a:solidFill>
                <a:latin typeface="+mn-lt"/>
                <a:ea typeface="+mn-ea"/>
                <a:cs typeface="+mn-cs"/>
              </a:defRPr>
            </a:lvl9pPr>
          </a:lstStyle>
          <a:p>
            <a:pPr marL="263525" indent="-263525" algn="just">
              <a:spcBef>
                <a:spcPts val="0"/>
              </a:spcBef>
              <a:spcAft>
                <a:spcPts val="600"/>
              </a:spcAft>
              <a:buClr>
                <a:srgbClr val="F00F00"/>
              </a:buClr>
              <a:buFont typeface="Symbol" panose="05050102010706020507" pitchFamily="18" charset="2"/>
              <a:buChar char="-"/>
            </a:pPr>
            <a:r>
              <a:rPr lang="en-US" sz="1600" dirty="0">
                <a:ea typeface="Verdana" panose="020B0604030504040204" pitchFamily="34" charset="0"/>
              </a:rPr>
              <a:t>Japan is considering how to move forward on PFAS</a:t>
            </a:r>
          </a:p>
          <a:p>
            <a:pPr marL="873110" lvl="1" indent="-263525" algn="just">
              <a:spcBef>
                <a:spcPts val="0"/>
              </a:spcBef>
              <a:spcAft>
                <a:spcPts val="600"/>
              </a:spcAft>
              <a:buClr>
                <a:srgbClr val="F00F00"/>
              </a:buClr>
              <a:buFont typeface="Symbol" panose="05050102010706020507" pitchFamily="18" charset="2"/>
              <a:buChar char="-"/>
            </a:pPr>
            <a:r>
              <a:rPr lang="en-US" sz="1600" dirty="0">
                <a:ea typeface="Verdana" panose="020B0604030504040204" pitchFamily="34" charset="0"/>
              </a:rPr>
              <a:t>PFOA and PFOS banned in 2021</a:t>
            </a:r>
          </a:p>
          <a:p>
            <a:pPr marL="873110" lvl="1" indent="-263525" algn="just">
              <a:spcBef>
                <a:spcPts val="0"/>
              </a:spcBef>
              <a:spcAft>
                <a:spcPts val="600"/>
              </a:spcAft>
              <a:buClr>
                <a:srgbClr val="F00F00"/>
              </a:buClr>
              <a:buFont typeface="Symbol" panose="05050102010706020507" pitchFamily="18" charset="2"/>
              <a:buChar char="-"/>
            </a:pPr>
            <a:r>
              <a:rPr lang="en-US" sz="1600" dirty="0">
                <a:ea typeface="Verdana" panose="020B0604030504040204" pitchFamily="34" charset="0"/>
              </a:rPr>
              <a:t>Ongoing procedure to ban </a:t>
            </a:r>
            <a:r>
              <a:rPr lang="en-US" sz="1600" dirty="0" err="1">
                <a:ea typeface="Verdana" panose="020B0604030504040204" pitchFamily="34" charset="0"/>
              </a:rPr>
              <a:t>PFHxS</a:t>
            </a:r>
            <a:endParaRPr lang="en-US" sz="1600" dirty="0">
              <a:ea typeface="Verdana" panose="020B0604030504040204" pitchFamily="34" charset="0"/>
            </a:endParaRPr>
          </a:p>
          <a:p>
            <a:pPr marL="873110" lvl="1" indent="-263525" algn="just">
              <a:spcBef>
                <a:spcPts val="0"/>
              </a:spcBef>
              <a:spcAft>
                <a:spcPts val="600"/>
              </a:spcAft>
              <a:buClr>
                <a:srgbClr val="F00F00"/>
              </a:buClr>
              <a:buFont typeface="Symbol" panose="05050102010706020507" pitchFamily="18" charset="2"/>
              <a:buChar char="-"/>
            </a:pPr>
            <a:r>
              <a:rPr lang="en-US" sz="1600" dirty="0">
                <a:ea typeface="Verdana" panose="020B0604030504040204" pitchFamily="34" charset="0"/>
              </a:rPr>
              <a:t>Expert panels to discuss next steps on PFAS in Q3/2023: then government decision about potential next steps</a:t>
            </a:r>
          </a:p>
          <a:p>
            <a:pPr marL="263525" indent="-263525" algn="just">
              <a:spcBef>
                <a:spcPts val="0"/>
              </a:spcBef>
              <a:spcAft>
                <a:spcPts val="600"/>
              </a:spcAft>
              <a:buClr>
                <a:srgbClr val="F00F00"/>
              </a:buClr>
              <a:buFont typeface="Symbol" panose="05050102010706020507" pitchFamily="18" charset="2"/>
              <a:buChar char="-"/>
            </a:pPr>
            <a:r>
              <a:rPr lang="en-US" sz="1600" dirty="0">
                <a:ea typeface="Verdana" panose="020B0604030504040204" pitchFamily="34" charset="0"/>
              </a:rPr>
              <a:t>METI (Japanese Ministry of Economy, Trade and Industry) and MHLW (Japanese Ministry of Health, </a:t>
            </a:r>
            <a:r>
              <a:rPr lang="en-US" sz="1600" dirty="0" err="1">
                <a:ea typeface="Verdana" panose="020B0604030504040204" pitchFamily="34" charset="0"/>
              </a:rPr>
              <a:t>Labour</a:t>
            </a:r>
            <a:r>
              <a:rPr lang="en-US" sz="1600" dirty="0">
                <a:ea typeface="Verdana" panose="020B0604030504040204" pitchFamily="34" charset="0"/>
              </a:rPr>
              <a:t> and Welfare of Japan) aligned on a position paper on the EU PFAS</a:t>
            </a:r>
          </a:p>
          <a:p>
            <a:pPr marL="873110" lvl="1" indent="-263525" algn="just">
              <a:spcBef>
                <a:spcPts val="0"/>
              </a:spcBef>
              <a:spcAft>
                <a:spcPts val="600"/>
              </a:spcAft>
              <a:buClr>
                <a:srgbClr val="F00F00"/>
              </a:buClr>
              <a:buFont typeface="Symbol" panose="05050102010706020507" pitchFamily="18" charset="2"/>
              <a:buChar char="-"/>
            </a:pPr>
            <a:r>
              <a:rPr lang="en-US" sz="1600" dirty="0">
                <a:ea typeface="Verdana" panose="020B0604030504040204" pitchFamily="34" charset="0"/>
              </a:rPr>
              <a:t>METI and MHLW underline that not all PFASs have the same properties, uses, exposure and risks</a:t>
            </a:r>
          </a:p>
          <a:p>
            <a:pPr marL="873110" lvl="1" indent="-263525" algn="just">
              <a:spcBef>
                <a:spcPts val="0"/>
              </a:spcBef>
              <a:spcAft>
                <a:spcPts val="600"/>
              </a:spcAft>
              <a:buClr>
                <a:srgbClr val="F00F00"/>
              </a:buClr>
              <a:buFont typeface="Symbol" panose="05050102010706020507" pitchFamily="18" charset="2"/>
              <a:buChar char="-"/>
            </a:pPr>
            <a:r>
              <a:rPr lang="en-US" sz="1600" dirty="0">
                <a:ea typeface="Verdana" panose="020B0604030504040204" pitchFamily="34" charset="0"/>
              </a:rPr>
              <a:t>Advocate for science-based approach to ensure that PFAS regulation is targeted and balanced: no ban on substances that have not posed an unacceptable risk</a:t>
            </a:r>
          </a:p>
          <a:p>
            <a:pPr marL="873110" lvl="1" indent="-263525" algn="just">
              <a:spcBef>
                <a:spcPts val="0"/>
              </a:spcBef>
              <a:spcAft>
                <a:spcPts val="600"/>
              </a:spcAft>
              <a:buClr>
                <a:srgbClr val="F00F00"/>
              </a:buClr>
              <a:buFont typeface="Symbol" panose="05050102010706020507" pitchFamily="18" charset="2"/>
              <a:buChar char="-"/>
            </a:pPr>
            <a:r>
              <a:rPr lang="en-US" sz="1600" dirty="0">
                <a:ea typeface="Verdana" panose="020B0604030504040204" pitchFamily="34" charset="0"/>
              </a:rPr>
              <a:t>METI and MHLW warn that potential lack of risk identification may lead to the possibility of replacing PFASs with non-PFAS alternatives that pose a higher risk to human health and the environment</a:t>
            </a:r>
            <a:endParaRPr lang="de-DE" sz="1600" dirty="0">
              <a:ea typeface="Verdana" panose="020B0604030504040204" pitchFamily="34" charset="0"/>
            </a:endParaRPr>
          </a:p>
          <a:p>
            <a:pPr marL="873110" lvl="1" indent="-263525" algn="just">
              <a:spcBef>
                <a:spcPts val="0"/>
              </a:spcBef>
              <a:spcAft>
                <a:spcPts val="600"/>
              </a:spcAft>
              <a:buClr>
                <a:srgbClr val="F00F00"/>
              </a:buClr>
              <a:buFont typeface="Symbol" panose="05050102010706020507" pitchFamily="18" charset="2"/>
              <a:buChar char="-"/>
            </a:pPr>
            <a:r>
              <a:rPr lang="en-US" sz="1600" dirty="0">
                <a:ea typeface="Verdana" panose="020B0604030504040204" pitchFamily="34" charset="0"/>
              </a:rPr>
              <a:t>For substances for which alternative substances have not yet been identified, even a 12-year grace period may not be sufficient to confirm their availability</a:t>
            </a:r>
          </a:p>
          <a:p>
            <a:pPr marL="873110" lvl="1" indent="-263525" algn="just">
              <a:spcBef>
                <a:spcPts val="0"/>
              </a:spcBef>
              <a:spcAft>
                <a:spcPts val="600"/>
              </a:spcAft>
              <a:buClr>
                <a:srgbClr val="F00F00"/>
              </a:buClr>
              <a:buFont typeface="Symbol" panose="05050102010706020507" pitchFamily="18" charset="2"/>
              <a:buChar char="-"/>
            </a:pPr>
            <a:r>
              <a:rPr lang="en-US" sz="1600" dirty="0">
                <a:ea typeface="Verdana" panose="020B0604030504040204" pitchFamily="34" charset="0"/>
              </a:rPr>
              <a:t>Unbalanced restriction would seriously impede international trade</a:t>
            </a:r>
          </a:p>
        </p:txBody>
      </p:sp>
    </p:spTree>
    <p:extLst>
      <p:ext uri="{BB962C8B-B14F-4D97-AF65-F5344CB8AC3E}">
        <p14:creationId xmlns:p14="http://schemas.microsoft.com/office/powerpoint/2010/main" val="246506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EA655A-4B86-76AE-383F-D1D40018689D}"/>
              </a:ext>
            </a:extLst>
          </p:cNvPr>
          <p:cNvSpPr>
            <a:spLocks noGrp="1"/>
          </p:cNvSpPr>
          <p:nvPr>
            <p:ph type="ctrTitle"/>
          </p:nvPr>
        </p:nvSpPr>
        <p:spPr>
          <a:xfrm>
            <a:off x="1390997" y="1554625"/>
            <a:ext cx="9144000" cy="2387600"/>
          </a:xfrm>
        </p:spPr>
        <p:txBody>
          <a:bodyPr>
            <a:normAutofit/>
          </a:bodyPr>
          <a:lstStyle/>
          <a:p>
            <a:r>
              <a:rPr lang="nl-BE" dirty="0"/>
              <a:t>EU PFAS restriction</a:t>
            </a:r>
            <a:endParaRPr lang="de-DE" dirty="0"/>
          </a:p>
        </p:txBody>
      </p:sp>
    </p:spTree>
    <p:extLst>
      <p:ext uri="{BB962C8B-B14F-4D97-AF65-F5344CB8AC3E}">
        <p14:creationId xmlns:p14="http://schemas.microsoft.com/office/powerpoint/2010/main" val="1507837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894D0-D171-2688-CD40-B832F35972B5}"/>
              </a:ext>
            </a:extLst>
          </p:cNvPr>
          <p:cNvSpPr>
            <a:spLocks noGrp="1"/>
          </p:cNvSpPr>
          <p:nvPr>
            <p:ph type="title"/>
          </p:nvPr>
        </p:nvSpPr>
        <p:spPr>
          <a:xfrm>
            <a:off x="684852" y="172022"/>
            <a:ext cx="10515600" cy="1325563"/>
          </a:xfrm>
        </p:spPr>
        <p:txBody>
          <a:bodyPr>
            <a:normAutofit/>
          </a:bodyPr>
          <a:lstStyle/>
          <a:p>
            <a:r>
              <a:rPr lang="en-US" sz="3600" dirty="0"/>
              <a:t>What is REACH and a REACH restriction?</a:t>
            </a:r>
            <a:endParaRPr lang="en-BE" sz="3600" dirty="0"/>
          </a:p>
        </p:txBody>
      </p:sp>
      <p:sp>
        <p:nvSpPr>
          <p:cNvPr id="4" name="Content Placeholder 2">
            <a:extLst>
              <a:ext uri="{FF2B5EF4-FFF2-40B4-BE49-F238E27FC236}">
                <a16:creationId xmlns:a16="http://schemas.microsoft.com/office/drawing/2014/main" id="{1A06AE8C-16C4-BB96-54AF-C61858D84988}"/>
              </a:ext>
            </a:extLst>
          </p:cNvPr>
          <p:cNvSpPr>
            <a:spLocks noGrp="1"/>
          </p:cNvSpPr>
          <p:nvPr>
            <p:ph idx="1"/>
          </p:nvPr>
        </p:nvSpPr>
        <p:spPr>
          <a:xfrm>
            <a:off x="684852" y="1643448"/>
            <a:ext cx="10515600" cy="4351338"/>
          </a:xfrm>
        </p:spPr>
        <p:txBody>
          <a:bodyPr>
            <a:normAutofit/>
          </a:bodyPr>
          <a:lstStyle/>
          <a:p>
            <a:pPr marL="457200" indent="-457200" algn="just">
              <a:buFont typeface="Arial" panose="020B0604020202020204" pitchFamily="34" charset="0"/>
              <a:buChar char="•"/>
            </a:pPr>
            <a:r>
              <a:rPr lang="en-US" sz="2200" dirty="0"/>
              <a:t>Registration, Evaluation, </a:t>
            </a:r>
            <a:r>
              <a:rPr lang="en-US" sz="2200" dirty="0" err="1"/>
              <a:t>Authorisation</a:t>
            </a:r>
            <a:r>
              <a:rPr lang="en-US" sz="2200" dirty="0"/>
              <a:t> and Restriction of Chemicals (REACH) is the European Union regulation dating from 18 December 2006, addressing the production and the use of chemical substances and their potential impacts on both human health and the environment </a:t>
            </a:r>
          </a:p>
          <a:p>
            <a:pPr marL="457200" indent="-457200" algn="just">
              <a:buFont typeface="Arial" panose="020B0604020202020204" pitchFamily="34" charset="0"/>
              <a:buChar char="•"/>
            </a:pPr>
            <a:r>
              <a:rPr lang="en-US" sz="2200" dirty="0"/>
              <a:t>The regulation established the European Chemicals Agency (ECHA), which manages the technical, scientific and administrative aspects of REACH. </a:t>
            </a:r>
          </a:p>
          <a:p>
            <a:pPr marL="457200" indent="-457200" algn="just">
              <a:buFont typeface="Arial" panose="020B0604020202020204" pitchFamily="34" charset="0"/>
              <a:buChar char="•"/>
            </a:pPr>
            <a:r>
              <a:rPr lang="en-US" sz="2200" dirty="0"/>
              <a:t>REACH restrictions limit, ban or set conditions on the manufacture, placing on the market (including imports) and use of a substance or group of substances</a:t>
            </a:r>
          </a:p>
          <a:p>
            <a:pPr marL="457200" indent="-457200" algn="just">
              <a:buFont typeface="Arial" panose="020B0604020202020204" pitchFamily="34" charset="0"/>
              <a:buChar char="•"/>
            </a:pPr>
            <a:r>
              <a:rPr lang="en-US" sz="2200" dirty="0"/>
              <a:t>Restrictions are a measure for protecting human health and/or the environment from risks posed by chemicals on their own, in mixtures or in articles. </a:t>
            </a:r>
          </a:p>
        </p:txBody>
      </p:sp>
    </p:spTree>
    <p:extLst>
      <p:ext uri="{BB962C8B-B14F-4D97-AF65-F5344CB8AC3E}">
        <p14:creationId xmlns:p14="http://schemas.microsoft.com/office/powerpoint/2010/main" val="535964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894D0-D171-2688-CD40-B832F35972B5}"/>
              </a:ext>
            </a:extLst>
          </p:cNvPr>
          <p:cNvSpPr>
            <a:spLocks noGrp="1"/>
          </p:cNvSpPr>
          <p:nvPr>
            <p:ph type="title"/>
          </p:nvPr>
        </p:nvSpPr>
        <p:spPr>
          <a:xfrm>
            <a:off x="645096" y="154984"/>
            <a:ext cx="10515600" cy="1325563"/>
          </a:xfrm>
        </p:spPr>
        <p:txBody>
          <a:bodyPr>
            <a:normAutofit/>
          </a:bodyPr>
          <a:lstStyle/>
          <a:p>
            <a:r>
              <a:rPr lang="en-US" sz="3600" dirty="0"/>
              <a:t>What is the EU PFAS REACH Restriction?</a:t>
            </a:r>
            <a:endParaRPr lang="en-BE" sz="3600" dirty="0"/>
          </a:p>
        </p:txBody>
      </p:sp>
      <p:sp>
        <p:nvSpPr>
          <p:cNvPr id="4" name="Content Placeholder 2">
            <a:extLst>
              <a:ext uri="{FF2B5EF4-FFF2-40B4-BE49-F238E27FC236}">
                <a16:creationId xmlns:a16="http://schemas.microsoft.com/office/drawing/2014/main" id="{1A06AE8C-16C4-BB96-54AF-C61858D84988}"/>
              </a:ext>
            </a:extLst>
          </p:cNvPr>
          <p:cNvSpPr>
            <a:spLocks noGrp="1"/>
          </p:cNvSpPr>
          <p:nvPr>
            <p:ph idx="1"/>
          </p:nvPr>
        </p:nvSpPr>
        <p:spPr>
          <a:xfrm>
            <a:off x="645096" y="1588457"/>
            <a:ext cx="11003565" cy="4147841"/>
          </a:xfrm>
        </p:spPr>
        <p:txBody>
          <a:bodyPr>
            <a:noAutofit/>
          </a:bodyPr>
          <a:lstStyle/>
          <a:p>
            <a:pPr marL="457200" indent="-457200" algn="just">
              <a:buFont typeface="Arial" panose="020B0604020202020204" pitchFamily="34" charset="0"/>
              <a:buChar char="•"/>
            </a:pPr>
            <a:r>
              <a:rPr lang="en-US" sz="2000" dirty="0"/>
              <a:t>Since 2020, the competent authorities of five countries (Germany, Netherlands, Sweden, Norway, and Denmark) have prepared a </a:t>
            </a:r>
            <a:r>
              <a:rPr lang="en-US" sz="2000" b="1" dirty="0"/>
              <a:t>REACH restriction dossier for all PFAS</a:t>
            </a:r>
            <a:r>
              <a:rPr lang="en-US" sz="2000" dirty="0"/>
              <a:t>. A REACH restriction “is considered to be the most effective and efficient way to manage such a large and complex group of substances that are used in numerous applications”. </a:t>
            </a:r>
          </a:p>
          <a:p>
            <a:pPr marL="457200" indent="-457200" algn="just">
              <a:buFont typeface="Arial" panose="020B0604020202020204" pitchFamily="34" charset="0"/>
              <a:buChar char="•"/>
            </a:pPr>
            <a:r>
              <a:rPr lang="en-US" sz="2000" dirty="0"/>
              <a:t>On 13 January 2023, the five countries submitted their proposal, which aims to </a:t>
            </a:r>
            <a:r>
              <a:rPr lang="en-US" sz="2000" b="1" dirty="0"/>
              <a:t>restrict 10.000 PFAS </a:t>
            </a:r>
            <a:r>
              <a:rPr lang="en-US" sz="2000" dirty="0"/>
              <a:t>substances, making it “</a:t>
            </a:r>
            <a:r>
              <a:rPr lang="en-US" sz="2000" b="1" dirty="0"/>
              <a:t>one of the broadest restrictions in the EU’s history</a:t>
            </a:r>
            <a:r>
              <a:rPr lang="en-US" sz="2000" dirty="0"/>
              <a:t>”. </a:t>
            </a:r>
          </a:p>
          <a:p>
            <a:pPr marL="457200" indent="-457200" algn="just">
              <a:buFont typeface="Arial" panose="020B0604020202020204" pitchFamily="34" charset="0"/>
              <a:buChar char="•"/>
            </a:pPr>
            <a:r>
              <a:rPr lang="en-US" sz="2000" dirty="0"/>
              <a:t>The Dossier proposes a </a:t>
            </a:r>
            <a:r>
              <a:rPr lang="en-US" sz="2000" b="1" dirty="0"/>
              <a:t>ban with a general transition period of 18 months</a:t>
            </a:r>
            <a:r>
              <a:rPr lang="en-US" sz="2000" dirty="0"/>
              <a:t> and a few time-unlimited derogations and some use-specific time-limited derogations (6.5 or 13.5 years after entry into force). </a:t>
            </a:r>
          </a:p>
          <a:p>
            <a:pPr marL="457200" indent="-457200" algn="just">
              <a:buFont typeface="Arial" panose="020B0604020202020204" pitchFamily="34" charset="0"/>
              <a:buChar char="•"/>
            </a:pPr>
            <a:r>
              <a:rPr lang="en-US" sz="2000" b="1" dirty="0"/>
              <a:t>Scope</a:t>
            </a:r>
            <a:r>
              <a:rPr lang="en-US" sz="2000" dirty="0"/>
              <a:t>: PFAS are any substance that contains at least one fully fluorinated methyl (CF3) or methylene (CF2) carbon atom (without any H/Cl/Br/I attached to it); in line with the OECD definition (2021).</a:t>
            </a:r>
          </a:p>
          <a:p>
            <a:pPr marL="457200" indent="-457200" algn="just">
              <a:buFont typeface="Arial" panose="020B0604020202020204" pitchFamily="34" charset="0"/>
              <a:buChar char="•"/>
            </a:pPr>
            <a:r>
              <a:rPr lang="en-US" sz="2000" dirty="0"/>
              <a:t>PFAS should not be manufactured, used or placed on the market as substances on their own and not be placed on the market in another substance, as a constituent, a mixture, an article.</a:t>
            </a:r>
          </a:p>
          <a:p>
            <a:pPr marL="457200" indent="-457200" algn="just">
              <a:buFont typeface="Arial" panose="020B0604020202020204" pitchFamily="34" charset="0"/>
              <a:buChar char="•"/>
            </a:pPr>
            <a:endParaRPr lang="en-US" sz="2000" dirty="0"/>
          </a:p>
        </p:txBody>
      </p:sp>
    </p:spTree>
    <p:extLst>
      <p:ext uri="{BB962C8B-B14F-4D97-AF65-F5344CB8AC3E}">
        <p14:creationId xmlns:p14="http://schemas.microsoft.com/office/powerpoint/2010/main" val="2493194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7ACEA0-58A3-9986-BEE7-CDB349A0BA20}"/>
              </a:ext>
            </a:extLst>
          </p:cNvPr>
          <p:cNvSpPr>
            <a:spLocks noGrp="1"/>
          </p:cNvSpPr>
          <p:nvPr>
            <p:ph type="title"/>
          </p:nvPr>
        </p:nvSpPr>
        <p:spPr>
          <a:xfrm>
            <a:off x="504659" y="180881"/>
            <a:ext cx="10515600" cy="1325563"/>
          </a:xfrm>
        </p:spPr>
        <p:txBody>
          <a:bodyPr>
            <a:normAutofit/>
          </a:bodyPr>
          <a:lstStyle/>
          <a:p>
            <a:r>
              <a:rPr lang="de-DE" sz="3600" dirty="0">
                <a:latin typeface="+mn-lt"/>
                <a:ea typeface="Verdana" panose="020B0604030504040204" pitchFamily="34" charset="0"/>
              </a:rPr>
              <a:t>EU | State of Play</a:t>
            </a:r>
          </a:p>
        </p:txBody>
      </p:sp>
      <p:sp>
        <p:nvSpPr>
          <p:cNvPr id="6" name="Content Placeholder 2">
            <a:extLst>
              <a:ext uri="{FF2B5EF4-FFF2-40B4-BE49-F238E27FC236}">
                <a16:creationId xmlns:a16="http://schemas.microsoft.com/office/drawing/2014/main" id="{A52A836D-5ECE-CB0D-7609-F329CC3D2408}"/>
              </a:ext>
            </a:extLst>
          </p:cNvPr>
          <p:cNvSpPr txBox="1">
            <a:spLocks/>
          </p:cNvSpPr>
          <p:nvPr/>
        </p:nvSpPr>
        <p:spPr>
          <a:xfrm>
            <a:off x="504659" y="1506444"/>
            <a:ext cx="11687341" cy="4409860"/>
          </a:xfrm>
          <a:prstGeom prst="rect">
            <a:avLst/>
          </a:prstGeom>
        </p:spPr>
        <p:txBody>
          <a:bodyPr/>
          <a:lstStyle>
            <a:lvl1pPr marL="182875" indent="-182875" algn="l" defTabSz="1219170" rtl="0" eaLnBrk="1" latinLnBrk="0" hangingPunct="1">
              <a:lnSpc>
                <a:spcPct val="100000"/>
              </a:lnSpc>
              <a:spcBef>
                <a:spcPts val="1200"/>
              </a:spcBef>
              <a:buClr>
                <a:schemeClr val="accent1"/>
              </a:buClr>
              <a:buSzPct val="120000"/>
              <a:buFont typeface="Verdana" panose="020B0604030504040204" pitchFamily="34" charset="0"/>
              <a:buChar char="▪"/>
              <a:defRPr sz="1800" kern="1200">
                <a:solidFill>
                  <a:schemeClr val="tx1"/>
                </a:solidFill>
                <a:latin typeface="+mn-lt"/>
                <a:ea typeface="+mn-ea"/>
                <a:cs typeface="+mn-cs"/>
              </a:defRPr>
            </a:lvl1pPr>
            <a:lvl2pPr marL="365751" indent="-182875" algn="l" defTabSz="1219170" rtl="0" eaLnBrk="1" latinLnBrk="0" hangingPunct="1">
              <a:lnSpc>
                <a:spcPct val="100000"/>
              </a:lnSpc>
              <a:spcBef>
                <a:spcPts val="600"/>
              </a:spcBef>
              <a:buFont typeface="Verdana" panose="020B0604030504040204" pitchFamily="34" charset="0"/>
              <a:buChar char="–"/>
              <a:defRPr sz="1400" kern="1200">
                <a:solidFill>
                  <a:schemeClr val="tx1"/>
                </a:solidFill>
                <a:latin typeface="+mn-lt"/>
                <a:ea typeface="+mn-ea"/>
                <a:cs typeface="+mn-cs"/>
              </a:defRPr>
            </a:lvl2pPr>
            <a:lvl3pPr marL="548626" indent="-182875" algn="l" defTabSz="1219170" rtl="0" eaLnBrk="1" latinLnBrk="0" hangingPunct="1">
              <a:lnSpc>
                <a:spcPct val="100000"/>
              </a:lnSpc>
              <a:spcBef>
                <a:spcPts val="600"/>
              </a:spcBef>
              <a:buFont typeface="Verdana" panose="020B0604030504040204" pitchFamily="34" charset="0"/>
              <a:buChar char="–"/>
              <a:defRPr sz="1400" kern="1200">
                <a:solidFill>
                  <a:schemeClr val="tx1"/>
                </a:solidFill>
                <a:latin typeface="+mn-lt"/>
                <a:ea typeface="+mn-ea"/>
                <a:cs typeface="+mn-cs"/>
              </a:defRPr>
            </a:lvl3pPr>
            <a:lvl4pPr marL="731502" indent="-182875" algn="l" defTabSz="1219170" rtl="0" eaLnBrk="1" latinLnBrk="0" hangingPunct="1">
              <a:lnSpc>
                <a:spcPct val="100000"/>
              </a:lnSpc>
              <a:spcBef>
                <a:spcPts val="600"/>
              </a:spcBef>
              <a:buFont typeface="Verdana" panose="020B0604030504040204" pitchFamily="34" charset="0"/>
              <a:buChar char="–"/>
              <a:defRPr sz="1400" kern="1200">
                <a:solidFill>
                  <a:schemeClr val="tx1"/>
                </a:solidFill>
                <a:latin typeface="+mn-lt"/>
                <a:ea typeface="+mn-ea"/>
                <a:cs typeface="+mn-cs"/>
              </a:defRPr>
            </a:lvl4pPr>
            <a:lvl5pPr marL="914377" indent="-182875" algn="l" defTabSz="1219170" rtl="0" eaLnBrk="1" latinLnBrk="0" hangingPunct="1">
              <a:lnSpc>
                <a:spcPct val="100000"/>
              </a:lnSpc>
              <a:spcBef>
                <a:spcPts val="600"/>
              </a:spcBef>
              <a:buFont typeface="Verdana" panose="020B0604030504040204" pitchFamily="34" charset="0"/>
              <a:buChar char="–"/>
              <a:defRPr sz="1400" kern="1200">
                <a:solidFill>
                  <a:schemeClr val="tx1"/>
                </a:solidFill>
                <a:latin typeface="+mn-lt"/>
                <a:ea typeface="+mn-ea"/>
                <a:cs typeface="+mn-cs"/>
              </a:defRPr>
            </a:lvl5pPr>
            <a:lvl6pPr marL="1097253" indent="-182875" algn="l" defTabSz="1219170" rtl="0" eaLnBrk="1" latinLnBrk="0" hangingPunct="1">
              <a:lnSpc>
                <a:spcPct val="100000"/>
              </a:lnSpc>
              <a:spcBef>
                <a:spcPts val="600"/>
              </a:spcBef>
              <a:buFont typeface="Verdana" panose="020B0604030504040204" pitchFamily="34" charset="0"/>
              <a:buChar char="–"/>
              <a:defRPr sz="1400" kern="1200">
                <a:solidFill>
                  <a:schemeClr val="tx1"/>
                </a:solidFill>
                <a:latin typeface="+mn-lt"/>
                <a:ea typeface="+mn-ea"/>
                <a:cs typeface="+mn-cs"/>
              </a:defRPr>
            </a:lvl6pPr>
            <a:lvl7pPr marL="1280128" indent="-182875" algn="l" defTabSz="1219170" rtl="0" eaLnBrk="1" latinLnBrk="0" hangingPunct="1">
              <a:lnSpc>
                <a:spcPct val="100000"/>
              </a:lnSpc>
              <a:spcBef>
                <a:spcPts val="600"/>
              </a:spcBef>
              <a:buFont typeface="Verdana" panose="020B0604030504040204" pitchFamily="34" charset="0"/>
              <a:buChar char="–"/>
              <a:defRPr sz="1400" kern="1200" baseline="0">
                <a:solidFill>
                  <a:schemeClr val="tx1"/>
                </a:solidFill>
                <a:latin typeface="+mn-lt"/>
                <a:ea typeface="+mn-ea"/>
                <a:cs typeface="+mn-cs"/>
              </a:defRPr>
            </a:lvl7pPr>
            <a:lvl8pPr marL="1463003" indent="-182875" algn="l" defTabSz="1219170" rtl="0" eaLnBrk="1" latinLnBrk="0" hangingPunct="1">
              <a:lnSpc>
                <a:spcPct val="100000"/>
              </a:lnSpc>
              <a:spcBef>
                <a:spcPts val="600"/>
              </a:spcBef>
              <a:buFont typeface="Verdana" panose="020B0604030504040204" pitchFamily="34" charset="0"/>
              <a:buChar char="–"/>
              <a:defRPr sz="1400" kern="1200" baseline="0">
                <a:solidFill>
                  <a:schemeClr val="tx1"/>
                </a:solidFill>
                <a:latin typeface="+mn-lt"/>
                <a:ea typeface="+mn-ea"/>
                <a:cs typeface="+mn-cs"/>
              </a:defRPr>
            </a:lvl8pPr>
            <a:lvl9pPr marL="1645879" indent="-182875" algn="l" defTabSz="1219170" rtl="0" eaLnBrk="1" latinLnBrk="0" hangingPunct="1">
              <a:lnSpc>
                <a:spcPct val="100000"/>
              </a:lnSpc>
              <a:spcBef>
                <a:spcPts val="600"/>
              </a:spcBef>
              <a:buFont typeface="Verdana" panose="020B0604030504040204" pitchFamily="34" charset="0"/>
              <a:buChar char="–"/>
              <a:defRPr sz="1400" kern="1200" baseline="0">
                <a:solidFill>
                  <a:schemeClr val="tx1"/>
                </a:solidFill>
                <a:latin typeface="+mn-lt"/>
                <a:ea typeface="+mn-ea"/>
                <a:cs typeface="+mn-cs"/>
              </a:defRPr>
            </a:lvl9pPr>
          </a:lstStyle>
          <a:p>
            <a:pPr marL="266700" indent="-266700" algn="just">
              <a:buClr>
                <a:srgbClr val="FF0000"/>
              </a:buClr>
              <a:buFont typeface="Symbol" panose="05050102010706020507" pitchFamily="18" charset="2"/>
              <a:buChar char="-"/>
            </a:pPr>
            <a:r>
              <a:rPr lang="en-US" sz="1600" dirty="0">
                <a:ea typeface="Verdana" panose="020B0604030504040204" pitchFamily="34" charset="0"/>
              </a:rPr>
              <a:t>January 2023: </a:t>
            </a:r>
            <a:r>
              <a:rPr lang="en-US" sz="1600" dirty="0">
                <a:effectLst/>
                <a:ea typeface="Verdana" panose="020B0604030504040204" pitchFamily="34" charset="0"/>
              </a:rPr>
              <a:t>authorities from Denmark, Germany, the Netherlands, Norway and Sweden submitted PFAS </a:t>
            </a:r>
            <a:r>
              <a:rPr lang="en-US" sz="1600" dirty="0">
                <a:ea typeface="Verdana" panose="020B0604030504040204" pitchFamily="34" charset="0"/>
              </a:rPr>
              <a:t>restriction proposal </a:t>
            </a:r>
            <a:r>
              <a:rPr lang="en-US" sz="1600" dirty="0">
                <a:effectLst/>
                <a:ea typeface="Verdana" panose="020B0604030504040204" pitchFamily="34" charset="0"/>
              </a:rPr>
              <a:t>to ECHA</a:t>
            </a:r>
          </a:p>
          <a:p>
            <a:pPr marL="266700" indent="-266700" algn="just">
              <a:buClr>
                <a:srgbClr val="FF0000"/>
              </a:buClr>
              <a:buFont typeface="Symbol" panose="05050102010706020507" pitchFamily="18" charset="2"/>
              <a:buChar char="-"/>
            </a:pPr>
            <a:r>
              <a:rPr lang="en-US" sz="1600" dirty="0">
                <a:ea typeface="Verdana" panose="020B0604030504040204" pitchFamily="34" charset="0"/>
              </a:rPr>
              <a:t>Proposal intends to ban manufacturing, placing on market and use of all PFAS 18-months after restriction’s entry-into-force </a:t>
            </a:r>
          </a:p>
          <a:p>
            <a:pPr marL="266700" indent="-266700" algn="just">
              <a:buClr>
                <a:srgbClr val="FF0000"/>
              </a:buClr>
              <a:buFont typeface="Symbol" panose="05050102010706020507" pitchFamily="18" charset="2"/>
              <a:buChar char="-"/>
            </a:pPr>
            <a:r>
              <a:rPr lang="en-US" sz="1600" dirty="0">
                <a:ea typeface="Verdana" panose="020B0604030504040204" pitchFamily="34" charset="0"/>
              </a:rPr>
              <a:t>PFAS definition according to OECD: around 10,000 substances</a:t>
            </a:r>
          </a:p>
          <a:p>
            <a:pPr marL="632451" lvl="2" indent="-266700" algn="just">
              <a:buClr>
                <a:srgbClr val="FF0000"/>
              </a:buClr>
              <a:buFont typeface="Symbol" panose="05050102010706020507" pitchFamily="18" charset="2"/>
              <a:buChar char="-"/>
            </a:pPr>
            <a:r>
              <a:rPr lang="en-US" sz="1600" dirty="0">
                <a:ea typeface="Verdana" panose="020B0604030504040204" pitchFamily="34" charset="0"/>
              </a:rPr>
              <a:t>No differentiation according to properties and risk profiles in the proposal</a:t>
            </a:r>
          </a:p>
          <a:p>
            <a:pPr marL="266700" indent="-266700" algn="just">
              <a:buClr>
                <a:srgbClr val="FF0000"/>
              </a:buClr>
              <a:buFont typeface="Symbol" panose="05050102010706020507" pitchFamily="18" charset="2"/>
              <a:buChar char="-"/>
            </a:pPr>
            <a:r>
              <a:rPr lang="en-US" sz="1600" dirty="0">
                <a:ea typeface="Verdana" panose="020B0604030504040204" pitchFamily="34" charset="0"/>
              </a:rPr>
              <a:t>Exemptions only for </a:t>
            </a:r>
            <a:r>
              <a:rPr lang="en-US" sz="1600" dirty="0">
                <a:effectLst/>
                <a:ea typeface="Verdana" panose="020B0604030504040204" pitchFamily="34" charset="0"/>
              </a:rPr>
              <a:t>active ingredients in medicines, pesticides, and biocidal substances</a:t>
            </a:r>
          </a:p>
          <a:p>
            <a:pPr marL="266700" indent="-266700" algn="just">
              <a:buClr>
                <a:srgbClr val="FF0000"/>
              </a:buClr>
              <a:buFont typeface="Symbol" panose="05050102010706020507" pitchFamily="18" charset="2"/>
              <a:buChar char="-"/>
            </a:pPr>
            <a:r>
              <a:rPr lang="en-US" sz="1600" dirty="0">
                <a:ea typeface="Verdana" panose="020B0604030504040204" pitchFamily="34" charset="0"/>
              </a:rPr>
              <a:t>Use-specific time limited derogations  (6.5 or 13.5 years) proposed for small number of applications where currently no alternatives are available</a:t>
            </a:r>
          </a:p>
          <a:p>
            <a:pPr marL="266700" indent="-266700" algn="just">
              <a:buClr>
                <a:srgbClr val="FF0000"/>
              </a:buClr>
              <a:buFont typeface="Symbol" panose="05050102010706020507" pitchFamily="18" charset="2"/>
              <a:buChar char="-"/>
            </a:pPr>
            <a:r>
              <a:rPr lang="en-US" sz="1600" dirty="0">
                <a:ea typeface="Verdana" panose="020B0604030504040204" pitchFamily="34" charset="0"/>
              </a:rPr>
              <a:t>Process:</a:t>
            </a:r>
          </a:p>
          <a:p>
            <a:pPr marL="632451" lvl="2" indent="-266700" algn="just">
              <a:buClr>
                <a:srgbClr val="FF0000"/>
              </a:buClr>
              <a:buFont typeface="Symbol" panose="05050102010706020507" pitchFamily="18" charset="2"/>
              <a:buChar char="-"/>
            </a:pPr>
            <a:r>
              <a:rPr lang="en-US" sz="1600" dirty="0">
                <a:ea typeface="Verdana" panose="020B0604030504040204" pitchFamily="34" charset="0"/>
              </a:rPr>
              <a:t>Stakeholder consultation until September 25, 2023</a:t>
            </a:r>
          </a:p>
          <a:p>
            <a:pPr marL="632451" lvl="2" indent="-266700" algn="just">
              <a:buClr>
                <a:srgbClr val="FF0000"/>
              </a:buClr>
              <a:buFont typeface="Symbol" panose="05050102010706020507" pitchFamily="18" charset="2"/>
              <a:buChar char="-"/>
            </a:pPr>
            <a:r>
              <a:rPr lang="en-US" sz="1600" dirty="0">
                <a:ea typeface="Verdana" panose="020B0604030504040204" pitchFamily="34" charset="0"/>
              </a:rPr>
              <a:t>~ March 2024: ECHA committees to send their opinions to European Commission</a:t>
            </a:r>
          </a:p>
          <a:p>
            <a:pPr marL="632451" lvl="2" indent="-266700" algn="just">
              <a:buClr>
                <a:srgbClr val="FF0000"/>
              </a:buClr>
              <a:buFont typeface="Symbol" panose="05050102010706020507" pitchFamily="18" charset="2"/>
              <a:buChar char="-"/>
            </a:pPr>
            <a:r>
              <a:rPr lang="en-US" sz="1600" dirty="0">
                <a:ea typeface="Verdana" panose="020B0604030504040204" pitchFamily="34" charset="0"/>
              </a:rPr>
              <a:t>~ May – July 2024: European Commission to prepare </a:t>
            </a:r>
            <a:r>
              <a:rPr lang="en-US" sz="1600" b="0" i="0" dirty="0">
                <a:effectLst/>
              </a:rPr>
              <a:t>draft amendment to the list of restrictions (Annex XVII): subsequently, scrutiny by Council and European Parliament</a:t>
            </a:r>
          </a:p>
          <a:p>
            <a:pPr marL="632451" lvl="2" indent="-266700" algn="just">
              <a:buClr>
                <a:srgbClr val="FF0000"/>
              </a:buClr>
              <a:buFont typeface="Symbol" panose="05050102010706020507" pitchFamily="18" charset="2"/>
              <a:buChar char="-"/>
            </a:pPr>
            <a:r>
              <a:rPr lang="en-US" sz="1600" dirty="0"/>
              <a:t>~ 2025: E</a:t>
            </a:r>
            <a:r>
              <a:rPr lang="en-US" sz="1600" dirty="0">
                <a:ea typeface="Verdana" panose="020B0604030504040204" pitchFamily="34" charset="0"/>
              </a:rPr>
              <a:t>ntry-into-force</a:t>
            </a:r>
          </a:p>
          <a:p>
            <a:pPr marL="632451" lvl="2" indent="-266700">
              <a:buClr>
                <a:srgbClr val="FF0000"/>
              </a:buClr>
              <a:buFont typeface="Symbol" panose="05050102010706020507" pitchFamily="18" charset="2"/>
              <a:buChar char="-"/>
            </a:pPr>
            <a:endParaRPr lang="en-US" sz="12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50867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7" name="Straight Arrow Connector 126">
            <a:extLst>
              <a:ext uri="{FF2B5EF4-FFF2-40B4-BE49-F238E27FC236}">
                <a16:creationId xmlns:a16="http://schemas.microsoft.com/office/drawing/2014/main" id="{D8684AD1-9898-346E-8069-7C2FF0097C60}"/>
              </a:ext>
            </a:extLst>
          </p:cNvPr>
          <p:cNvCxnSpPr>
            <a:cxnSpLocks/>
          </p:cNvCxnSpPr>
          <p:nvPr/>
        </p:nvCxnSpPr>
        <p:spPr>
          <a:xfrm flipH="1" flipV="1">
            <a:off x="846381" y="2368496"/>
            <a:ext cx="17038" cy="1000700"/>
          </a:xfrm>
          <a:prstGeom prst="straightConnector1">
            <a:avLst/>
          </a:prstGeom>
          <a:ln w="6350" cap="flat" algn="ctr">
            <a:solidFill>
              <a:srgbClr val="40404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E9646C31-B9AA-D88C-D2A2-2E9360B37ED7}"/>
              </a:ext>
            </a:extLst>
          </p:cNvPr>
          <p:cNvCxnSpPr>
            <a:cxnSpLocks/>
          </p:cNvCxnSpPr>
          <p:nvPr/>
        </p:nvCxnSpPr>
        <p:spPr>
          <a:xfrm flipH="1" flipV="1">
            <a:off x="2392100" y="2436958"/>
            <a:ext cx="7907" cy="932237"/>
          </a:xfrm>
          <a:prstGeom prst="straightConnector1">
            <a:avLst/>
          </a:prstGeom>
          <a:ln w="6350" cap="flat" algn="ctr">
            <a:solidFill>
              <a:srgbClr val="40404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66" name="Rectangle 165">
            <a:extLst>
              <a:ext uri="{FF2B5EF4-FFF2-40B4-BE49-F238E27FC236}">
                <a16:creationId xmlns:a16="http://schemas.microsoft.com/office/drawing/2014/main" id="{51F3F069-43F1-CC6A-8EFD-C04FA2F659C3}"/>
              </a:ext>
            </a:extLst>
          </p:cNvPr>
          <p:cNvSpPr/>
          <p:nvPr/>
        </p:nvSpPr>
        <p:spPr>
          <a:xfrm>
            <a:off x="0" y="5789825"/>
            <a:ext cx="2766951" cy="10569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9FE357C6-F179-5247-B9FC-2A5AF3C53697}"/>
              </a:ext>
            </a:extLst>
          </p:cNvPr>
          <p:cNvSpPr/>
          <p:nvPr/>
        </p:nvSpPr>
        <p:spPr>
          <a:xfrm>
            <a:off x="9580219" y="4196803"/>
            <a:ext cx="2429749" cy="1342848"/>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300" dirty="0"/>
              <a:t>STAGE 5:</a:t>
            </a:r>
          </a:p>
          <a:p>
            <a:pPr algn="ctr"/>
            <a:endParaRPr lang="en-US" sz="1300" dirty="0"/>
          </a:p>
          <a:p>
            <a:pPr algn="ctr"/>
            <a:r>
              <a:rPr lang="en-GB" sz="1300" dirty="0"/>
              <a:t>Entry into force and implementation</a:t>
            </a:r>
            <a:endParaRPr lang="en-US" sz="1300" dirty="0"/>
          </a:p>
        </p:txBody>
      </p:sp>
      <p:sp>
        <p:nvSpPr>
          <p:cNvPr id="160" name="Rectangle 159">
            <a:extLst>
              <a:ext uri="{FF2B5EF4-FFF2-40B4-BE49-F238E27FC236}">
                <a16:creationId xmlns:a16="http://schemas.microsoft.com/office/drawing/2014/main" id="{29F70301-34E3-D94F-DA94-C855E24FC5FF}"/>
              </a:ext>
            </a:extLst>
          </p:cNvPr>
          <p:cNvSpPr/>
          <p:nvPr/>
        </p:nvSpPr>
        <p:spPr>
          <a:xfrm>
            <a:off x="9588402" y="3632985"/>
            <a:ext cx="2460259" cy="540451"/>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300" dirty="0"/>
              <a:t>VOTING/ENTRY INTO FORCE PHASE</a:t>
            </a:r>
          </a:p>
        </p:txBody>
      </p:sp>
      <p:sp>
        <p:nvSpPr>
          <p:cNvPr id="5" name="Title 4">
            <a:extLst>
              <a:ext uri="{FF2B5EF4-FFF2-40B4-BE49-F238E27FC236}">
                <a16:creationId xmlns:a16="http://schemas.microsoft.com/office/drawing/2014/main" id="{85C5DACE-7714-2A8E-89B3-60A2DC8D0471}"/>
              </a:ext>
            </a:extLst>
          </p:cNvPr>
          <p:cNvSpPr>
            <a:spLocks noGrp="1"/>
          </p:cNvSpPr>
          <p:nvPr>
            <p:ph type="title"/>
          </p:nvPr>
        </p:nvSpPr>
        <p:spPr>
          <a:xfrm>
            <a:off x="666577" y="257621"/>
            <a:ext cx="10515600" cy="1325563"/>
          </a:xfrm>
        </p:spPr>
        <p:txBody>
          <a:bodyPr>
            <a:normAutofit/>
          </a:bodyPr>
          <a:lstStyle/>
          <a:p>
            <a:r>
              <a:rPr lang="en-GB" sz="3600" dirty="0"/>
              <a:t>PFAS restriction calendar (2023-2026)</a:t>
            </a:r>
          </a:p>
        </p:txBody>
      </p:sp>
      <p:sp>
        <p:nvSpPr>
          <p:cNvPr id="4" name="Slide Number Placeholder 3">
            <a:extLst>
              <a:ext uri="{FF2B5EF4-FFF2-40B4-BE49-F238E27FC236}">
                <a16:creationId xmlns:a16="http://schemas.microsoft.com/office/drawing/2014/main" id="{E4C0B0FE-A3AF-6D32-9E85-A21D12DBBE70}"/>
              </a:ext>
            </a:extLst>
          </p:cNvPr>
          <p:cNvSpPr>
            <a:spLocks noGrp="1"/>
          </p:cNvSpPr>
          <p:nvPr>
            <p:ph type="sldNum" sz="quarter" idx="12"/>
          </p:nvPr>
        </p:nvSpPr>
        <p:spPr>
          <a:xfrm>
            <a:off x="11001204" y="6356351"/>
            <a:ext cx="581195" cy="365125"/>
          </a:xfrm>
          <a:prstGeom prst="rect">
            <a:avLst/>
          </a:prstGeom>
        </p:spPr>
        <p:txBody>
          <a:bodyPr vert="horz" lIns="0" tIns="0" rIns="0" bIns="0" rtlCol="0" anchor="ctr"/>
          <a:lstStyle>
            <a:defPPr>
              <a:defRPr lang="en-US"/>
            </a:defPPr>
            <a:lvl1pPr marL="0" algn="r" defTabSz="914400" rtl="0" eaLnBrk="1" latinLnBrk="0" hangingPunct="1">
              <a:defRPr sz="1000" kern="1200">
                <a:solidFill>
                  <a:schemeClr val="tx1">
                    <a:tint val="75000"/>
                  </a:schemeClr>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949D86-C382-B343-A7F1-86BCE7120A3C}" type="slidenum">
              <a:rPr lang="en-US" smtClean="0">
                <a:solidFill>
                  <a:prstClr val="black">
                    <a:tint val="75000"/>
                  </a:prstClr>
                </a:solidFill>
              </a:rPr>
              <a:pPr/>
              <a:t>7</a:t>
            </a:fld>
            <a:endParaRPr lang="en-US">
              <a:solidFill>
                <a:prstClr val="black">
                  <a:tint val="75000"/>
                </a:prstClr>
              </a:solidFill>
            </a:endParaRPr>
          </a:p>
        </p:txBody>
      </p:sp>
      <p:cxnSp>
        <p:nvCxnSpPr>
          <p:cNvPr id="113" name="Straight Arrow Connector 112">
            <a:extLst>
              <a:ext uri="{FF2B5EF4-FFF2-40B4-BE49-F238E27FC236}">
                <a16:creationId xmlns:a16="http://schemas.microsoft.com/office/drawing/2014/main" id="{0644EB4F-F555-E412-1643-AE7DE8A11FE8}"/>
              </a:ext>
            </a:extLst>
          </p:cNvPr>
          <p:cNvCxnSpPr>
            <a:cxnSpLocks/>
            <a:endCxn id="126" idx="2"/>
          </p:cNvCxnSpPr>
          <p:nvPr/>
        </p:nvCxnSpPr>
        <p:spPr>
          <a:xfrm flipV="1">
            <a:off x="6767448" y="2190242"/>
            <a:ext cx="24162" cy="1232564"/>
          </a:xfrm>
          <a:prstGeom prst="straightConnector1">
            <a:avLst/>
          </a:prstGeom>
          <a:ln w="6350" cap="flat" algn="ctr">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8C246C51-4810-78CB-9A9E-CF5431B10EE0}"/>
              </a:ext>
            </a:extLst>
          </p:cNvPr>
          <p:cNvCxnSpPr>
            <a:cxnSpLocks/>
          </p:cNvCxnSpPr>
          <p:nvPr/>
        </p:nvCxnSpPr>
        <p:spPr>
          <a:xfrm flipV="1">
            <a:off x="3976980" y="2247273"/>
            <a:ext cx="9207" cy="1175530"/>
          </a:xfrm>
          <a:prstGeom prst="straightConnector1">
            <a:avLst/>
          </a:prstGeom>
          <a:ln w="6350" cap="flat" algn="ctr">
            <a:solidFill>
              <a:srgbClr val="40404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E87B7016-DCB1-F8B2-D27A-AF8DC743880C}"/>
              </a:ext>
            </a:extLst>
          </p:cNvPr>
          <p:cNvCxnSpPr>
            <a:cxnSpLocks/>
          </p:cNvCxnSpPr>
          <p:nvPr/>
        </p:nvCxnSpPr>
        <p:spPr>
          <a:xfrm flipV="1">
            <a:off x="10499769" y="2409196"/>
            <a:ext cx="12206" cy="937667"/>
          </a:xfrm>
          <a:prstGeom prst="straightConnector1">
            <a:avLst/>
          </a:prstGeom>
          <a:ln w="6350" cap="flat" algn="ctr">
            <a:solidFill>
              <a:srgbClr val="40404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AC98810E-EED6-95FA-2C86-1D8FE6A33F4D}"/>
              </a:ext>
            </a:extLst>
          </p:cNvPr>
          <p:cNvCxnSpPr>
            <a:cxnSpLocks/>
          </p:cNvCxnSpPr>
          <p:nvPr/>
        </p:nvCxnSpPr>
        <p:spPr>
          <a:xfrm flipH="1" flipV="1">
            <a:off x="9380497" y="2481690"/>
            <a:ext cx="17793" cy="887441"/>
          </a:xfrm>
          <a:prstGeom prst="straightConnector1">
            <a:avLst/>
          </a:prstGeom>
          <a:ln w="6350" cap="flat" algn="ctr">
            <a:solidFill>
              <a:srgbClr val="40404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2FA13ECB-78B1-22FE-E7BF-0C2E2B8BB330}"/>
              </a:ext>
            </a:extLst>
          </p:cNvPr>
          <p:cNvCxnSpPr>
            <a:cxnSpLocks/>
          </p:cNvCxnSpPr>
          <p:nvPr/>
        </p:nvCxnSpPr>
        <p:spPr>
          <a:xfrm flipV="1">
            <a:off x="8282404" y="2802618"/>
            <a:ext cx="21226" cy="593110"/>
          </a:xfrm>
          <a:prstGeom prst="straightConnector1">
            <a:avLst/>
          </a:prstGeom>
          <a:ln w="6350" cap="flat" algn="ctr">
            <a:solidFill>
              <a:srgbClr val="40404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D500F2EF-DFD0-83C4-C999-5E1FC28961A6}"/>
              </a:ext>
            </a:extLst>
          </p:cNvPr>
          <p:cNvCxnSpPr>
            <a:cxnSpLocks/>
          </p:cNvCxnSpPr>
          <p:nvPr/>
        </p:nvCxnSpPr>
        <p:spPr>
          <a:xfrm flipV="1">
            <a:off x="5231905" y="2802618"/>
            <a:ext cx="8177" cy="566513"/>
          </a:xfrm>
          <a:prstGeom prst="straightConnector1">
            <a:avLst/>
          </a:prstGeom>
          <a:ln w="6350" cap="flat" algn="ctr">
            <a:solidFill>
              <a:srgbClr val="40404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19" name="Right Arrow 4">
            <a:extLst>
              <a:ext uri="{FF2B5EF4-FFF2-40B4-BE49-F238E27FC236}">
                <a16:creationId xmlns:a16="http://schemas.microsoft.com/office/drawing/2014/main" id="{296DA9DC-7E41-28DA-BF4D-60BC2A11F2CE}"/>
              </a:ext>
            </a:extLst>
          </p:cNvPr>
          <p:cNvSpPr/>
          <p:nvPr/>
        </p:nvSpPr>
        <p:spPr>
          <a:xfrm>
            <a:off x="-1" y="3105385"/>
            <a:ext cx="12192001" cy="646176"/>
          </a:xfrm>
          <a:prstGeom prst="rightArrow">
            <a:avLst/>
          </a:prstGeom>
          <a:solidFill>
            <a:schemeClr val="bg1">
              <a:lumMod val="85000"/>
            </a:schemeClr>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nl-BE" sz="2400"/>
          </a:p>
        </p:txBody>
      </p:sp>
      <p:sp>
        <p:nvSpPr>
          <p:cNvPr id="120" name="TextBox 119">
            <a:extLst>
              <a:ext uri="{FF2B5EF4-FFF2-40B4-BE49-F238E27FC236}">
                <a16:creationId xmlns:a16="http://schemas.microsoft.com/office/drawing/2014/main" id="{1B787027-7253-DEDE-9AD1-704828C754F2}"/>
              </a:ext>
            </a:extLst>
          </p:cNvPr>
          <p:cNvSpPr txBox="1"/>
          <p:nvPr/>
        </p:nvSpPr>
        <p:spPr>
          <a:xfrm>
            <a:off x="134820" y="1782475"/>
            <a:ext cx="1440160" cy="461665"/>
          </a:xfrm>
          <a:prstGeom prst="rect">
            <a:avLst/>
          </a:prstGeom>
          <a:noFill/>
          <a:ln w="9525">
            <a:solidFill>
              <a:srgbClr val="404040"/>
            </a:solidFill>
            <a:prstDash val="sysDash"/>
          </a:ln>
        </p:spPr>
        <p:txBody>
          <a:bodyPr wrap="square" rtlCol="0" anchor="ctr">
            <a:spAutoFit/>
          </a:bodyPr>
          <a:lstStyle/>
          <a:p>
            <a:pPr algn="ctr"/>
            <a:r>
              <a:rPr lang="en-GB" sz="1200" b="1" dirty="0">
                <a:solidFill>
                  <a:srgbClr val="404040"/>
                </a:solidFill>
              </a:rPr>
              <a:t>Presentation of the restriction dossier</a:t>
            </a:r>
            <a:endParaRPr lang="es-ES" sz="1200" b="1" dirty="0">
              <a:solidFill>
                <a:srgbClr val="404040"/>
              </a:solidFill>
            </a:endParaRPr>
          </a:p>
        </p:txBody>
      </p:sp>
      <p:sp>
        <p:nvSpPr>
          <p:cNvPr id="121" name="TextBox 120">
            <a:extLst>
              <a:ext uri="{FF2B5EF4-FFF2-40B4-BE49-F238E27FC236}">
                <a16:creationId xmlns:a16="http://schemas.microsoft.com/office/drawing/2014/main" id="{3E45FC0E-D6F3-1FF3-E852-558E753C69C8}"/>
              </a:ext>
            </a:extLst>
          </p:cNvPr>
          <p:cNvSpPr txBox="1"/>
          <p:nvPr/>
        </p:nvSpPr>
        <p:spPr>
          <a:xfrm>
            <a:off x="1698149" y="1968483"/>
            <a:ext cx="1440160" cy="502573"/>
          </a:xfrm>
          <a:prstGeom prst="rect">
            <a:avLst/>
          </a:prstGeom>
          <a:noFill/>
          <a:ln w="9525">
            <a:solidFill>
              <a:srgbClr val="404040"/>
            </a:solidFill>
            <a:prstDash val="sysDash"/>
          </a:ln>
        </p:spPr>
        <p:txBody>
          <a:bodyPr wrap="square" rtlCol="0" anchor="ctr">
            <a:spAutoFit/>
          </a:bodyPr>
          <a:lstStyle/>
          <a:p>
            <a:pPr algn="ctr"/>
            <a:r>
              <a:rPr lang="en-GB" sz="1333" b="1" dirty="0">
                <a:solidFill>
                  <a:srgbClr val="404040"/>
                </a:solidFill>
              </a:rPr>
              <a:t>Public consultation</a:t>
            </a:r>
          </a:p>
        </p:txBody>
      </p:sp>
      <p:sp>
        <p:nvSpPr>
          <p:cNvPr id="122" name="TextBox 121">
            <a:extLst>
              <a:ext uri="{FF2B5EF4-FFF2-40B4-BE49-F238E27FC236}">
                <a16:creationId xmlns:a16="http://schemas.microsoft.com/office/drawing/2014/main" id="{6A13B43E-BFA0-0825-DE49-74DD990A535F}"/>
              </a:ext>
            </a:extLst>
          </p:cNvPr>
          <p:cNvSpPr txBox="1"/>
          <p:nvPr/>
        </p:nvSpPr>
        <p:spPr>
          <a:xfrm>
            <a:off x="4520093" y="2299161"/>
            <a:ext cx="1632181" cy="502573"/>
          </a:xfrm>
          <a:prstGeom prst="rect">
            <a:avLst/>
          </a:prstGeom>
          <a:noFill/>
          <a:ln w="9525">
            <a:solidFill>
              <a:srgbClr val="404040"/>
            </a:solidFill>
            <a:prstDash val="sysDash"/>
          </a:ln>
        </p:spPr>
        <p:txBody>
          <a:bodyPr wrap="square" rtlCol="0" anchor="ctr">
            <a:spAutoFit/>
          </a:bodyPr>
          <a:lstStyle/>
          <a:p>
            <a:pPr algn="ctr"/>
            <a:r>
              <a:rPr lang="en-GB" sz="1333" b="1" dirty="0">
                <a:solidFill>
                  <a:srgbClr val="404040"/>
                </a:solidFill>
              </a:rPr>
              <a:t>Consultation on SEAC's draft opinion</a:t>
            </a:r>
          </a:p>
        </p:txBody>
      </p:sp>
      <p:sp>
        <p:nvSpPr>
          <p:cNvPr id="124" name="TextBox 123">
            <a:extLst>
              <a:ext uri="{FF2B5EF4-FFF2-40B4-BE49-F238E27FC236}">
                <a16:creationId xmlns:a16="http://schemas.microsoft.com/office/drawing/2014/main" id="{6B77EF33-E03C-47D8-09DB-95BAF278FEB4}"/>
              </a:ext>
            </a:extLst>
          </p:cNvPr>
          <p:cNvSpPr txBox="1"/>
          <p:nvPr/>
        </p:nvSpPr>
        <p:spPr>
          <a:xfrm>
            <a:off x="7440250" y="2240718"/>
            <a:ext cx="1267445" cy="502573"/>
          </a:xfrm>
          <a:prstGeom prst="rect">
            <a:avLst/>
          </a:prstGeom>
          <a:noFill/>
          <a:ln w="9525">
            <a:solidFill>
              <a:srgbClr val="404040"/>
            </a:solidFill>
            <a:prstDash val="sysDash"/>
          </a:ln>
        </p:spPr>
        <p:txBody>
          <a:bodyPr wrap="square" rtlCol="0" anchor="ctr">
            <a:spAutoFit/>
          </a:bodyPr>
          <a:lstStyle/>
          <a:p>
            <a:pPr algn="ctr"/>
            <a:r>
              <a:rPr lang="en-GB" sz="1333" b="1" dirty="0">
                <a:solidFill>
                  <a:srgbClr val="404040"/>
                </a:solidFill>
              </a:rPr>
              <a:t>Draft Annex XVII</a:t>
            </a:r>
          </a:p>
        </p:txBody>
      </p:sp>
      <p:sp>
        <p:nvSpPr>
          <p:cNvPr id="125" name="TextBox 124">
            <a:extLst>
              <a:ext uri="{FF2B5EF4-FFF2-40B4-BE49-F238E27FC236}">
                <a16:creationId xmlns:a16="http://schemas.microsoft.com/office/drawing/2014/main" id="{F3097C14-D5AD-CA47-B0D4-94969DF13474}"/>
              </a:ext>
            </a:extLst>
          </p:cNvPr>
          <p:cNvSpPr txBox="1"/>
          <p:nvPr/>
        </p:nvSpPr>
        <p:spPr>
          <a:xfrm>
            <a:off x="8718696" y="1638082"/>
            <a:ext cx="1466112" cy="646331"/>
          </a:xfrm>
          <a:prstGeom prst="rect">
            <a:avLst/>
          </a:prstGeom>
          <a:noFill/>
          <a:ln w="9525">
            <a:solidFill>
              <a:srgbClr val="404040"/>
            </a:solidFill>
            <a:prstDash val="sysDash"/>
          </a:ln>
        </p:spPr>
        <p:txBody>
          <a:bodyPr wrap="square" rtlCol="0" anchor="ctr">
            <a:spAutoFit/>
          </a:bodyPr>
          <a:lstStyle/>
          <a:p>
            <a:pPr algn="ctr"/>
            <a:r>
              <a:rPr lang="en-GB" sz="1200" i="1" dirty="0">
                <a:solidFill>
                  <a:srgbClr val="404040"/>
                </a:solidFill>
              </a:rPr>
              <a:t>Council/European Parliament voting (to be confirmed)</a:t>
            </a:r>
          </a:p>
        </p:txBody>
      </p:sp>
      <p:sp>
        <p:nvSpPr>
          <p:cNvPr id="126" name="TextBox 125">
            <a:extLst>
              <a:ext uri="{FF2B5EF4-FFF2-40B4-BE49-F238E27FC236}">
                <a16:creationId xmlns:a16="http://schemas.microsoft.com/office/drawing/2014/main" id="{77C19D06-895B-0647-D535-653583699D22}"/>
              </a:ext>
            </a:extLst>
          </p:cNvPr>
          <p:cNvSpPr txBox="1"/>
          <p:nvPr/>
        </p:nvSpPr>
        <p:spPr>
          <a:xfrm>
            <a:off x="6053675" y="1892788"/>
            <a:ext cx="1475869" cy="297454"/>
          </a:xfrm>
          <a:prstGeom prst="rect">
            <a:avLst/>
          </a:prstGeom>
          <a:noFill/>
          <a:ln w="9525">
            <a:solidFill>
              <a:srgbClr val="404040"/>
            </a:solidFill>
            <a:prstDash val="sysDash"/>
          </a:ln>
        </p:spPr>
        <p:txBody>
          <a:bodyPr wrap="square" rtlCol="0" anchor="ctr">
            <a:spAutoFit/>
          </a:bodyPr>
          <a:lstStyle/>
          <a:p>
            <a:pPr algn="ctr"/>
            <a:r>
              <a:rPr lang="en-GB" sz="1333" b="1" dirty="0">
                <a:solidFill>
                  <a:srgbClr val="404040"/>
                </a:solidFill>
              </a:rPr>
              <a:t>ECHA Opinion</a:t>
            </a:r>
          </a:p>
        </p:txBody>
      </p:sp>
      <p:sp>
        <p:nvSpPr>
          <p:cNvPr id="129" name="TextBox 128">
            <a:extLst>
              <a:ext uri="{FF2B5EF4-FFF2-40B4-BE49-F238E27FC236}">
                <a16:creationId xmlns:a16="http://schemas.microsoft.com/office/drawing/2014/main" id="{63AFFB34-3E64-195B-62E6-328A778AEAA4}"/>
              </a:ext>
            </a:extLst>
          </p:cNvPr>
          <p:cNvSpPr txBox="1"/>
          <p:nvPr/>
        </p:nvSpPr>
        <p:spPr>
          <a:xfrm>
            <a:off x="417532" y="3296004"/>
            <a:ext cx="1206549" cy="276999"/>
          </a:xfrm>
          <a:prstGeom prst="rect">
            <a:avLst/>
          </a:prstGeom>
          <a:noFill/>
        </p:spPr>
        <p:txBody>
          <a:bodyPr wrap="none" rtlCol="0">
            <a:spAutoFit/>
          </a:bodyPr>
          <a:lstStyle/>
          <a:p>
            <a:r>
              <a:rPr lang="en-GB" sz="1200" dirty="0">
                <a:solidFill>
                  <a:srgbClr val="404040"/>
                </a:solidFill>
              </a:rPr>
              <a:t>13 January 2023</a:t>
            </a:r>
          </a:p>
        </p:txBody>
      </p:sp>
      <p:sp>
        <p:nvSpPr>
          <p:cNvPr id="130" name="TextBox 129">
            <a:extLst>
              <a:ext uri="{FF2B5EF4-FFF2-40B4-BE49-F238E27FC236}">
                <a16:creationId xmlns:a16="http://schemas.microsoft.com/office/drawing/2014/main" id="{073A84D9-803C-A8B6-68FD-1157C0B36A66}"/>
              </a:ext>
            </a:extLst>
          </p:cNvPr>
          <p:cNvSpPr txBox="1"/>
          <p:nvPr/>
        </p:nvSpPr>
        <p:spPr>
          <a:xfrm>
            <a:off x="1610321" y="3302517"/>
            <a:ext cx="1802353" cy="276999"/>
          </a:xfrm>
          <a:prstGeom prst="rect">
            <a:avLst/>
          </a:prstGeom>
          <a:noFill/>
        </p:spPr>
        <p:txBody>
          <a:bodyPr wrap="none" rtlCol="0">
            <a:spAutoFit/>
          </a:bodyPr>
          <a:lstStyle/>
          <a:p>
            <a:r>
              <a:rPr lang="en-GB" sz="1200" dirty="0">
                <a:solidFill>
                  <a:srgbClr val="404040"/>
                </a:solidFill>
              </a:rPr>
              <a:t>22 March 2023-Sept 2023</a:t>
            </a:r>
          </a:p>
        </p:txBody>
      </p:sp>
      <p:sp>
        <p:nvSpPr>
          <p:cNvPr id="131" name="TextBox 130">
            <a:extLst>
              <a:ext uri="{FF2B5EF4-FFF2-40B4-BE49-F238E27FC236}">
                <a16:creationId xmlns:a16="http://schemas.microsoft.com/office/drawing/2014/main" id="{4843C292-9611-8561-29EA-DC8843DBBB83}"/>
              </a:ext>
            </a:extLst>
          </p:cNvPr>
          <p:cNvSpPr txBox="1"/>
          <p:nvPr/>
        </p:nvSpPr>
        <p:spPr>
          <a:xfrm>
            <a:off x="3554012" y="3296004"/>
            <a:ext cx="783484" cy="276999"/>
          </a:xfrm>
          <a:prstGeom prst="rect">
            <a:avLst/>
          </a:prstGeom>
          <a:noFill/>
        </p:spPr>
        <p:txBody>
          <a:bodyPr wrap="none" rtlCol="0">
            <a:spAutoFit/>
          </a:bodyPr>
          <a:lstStyle/>
          <a:p>
            <a:r>
              <a:rPr lang="en-GB" sz="1200" dirty="0">
                <a:solidFill>
                  <a:srgbClr val="404040"/>
                </a:solidFill>
              </a:rPr>
              <a:t>Nov 2023</a:t>
            </a:r>
          </a:p>
        </p:txBody>
      </p:sp>
      <p:sp>
        <p:nvSpPr>
          <p:cNvPr id="132" name="TextBox 131">
            <a:extLst>
              <a:ext uri="{FF2B5EF4-FFF2-40B4-BE49-F238E27FC236}">
                <a16:creationId xmlns:a16="http://schemas.microsoft.com/office/drawing/2014/main" id="{3B8FFE7E-30C6-AAF2-F2AC-FB04664C5FE9}"/>
              </a:ext>
            </a:extLst>
          </p:cNvPr>
          <p:cNvSpPr txBox="1"/>
          <p:nvPr/>
        </p:nvSpPr>
        <p:spPr>
          <a:xfrm>
            <a:off x="6232049" y="3296004"/>
            <a:ext cx="1064074" cy="276999"/>
          </a:xfrm>
          <a:prstGeom prst="rect">
            <a:avLst/>
          </a:prstGeom>
          <a:noFill/>
        </p:spPr>
        <p:txBody>
          <a:bodyPr wrap="none" rtlCol="0">
            <a:spAutoFit/>
          </a:bodyPr>
          <a:lstStyle/>
          <a:p>
            <a:r>
              <a:rPr lang="en-GB" sz="1200">
                <a:solidFill>
                  <a:srgbClr val="404040"/>
                </a:solidFill>
              </a:rPr>
              <a:t>Feb-Mar 2024</a:t>
            </a:r>
          </a:p>
        </p:txBody>
      </p:sp>
      <p:sp>
        <p:nvSpPr>
          <p:cNvPr id="133" name="TextBox 132">
            <a:extLst>
              <a:ext uri="{FF2B5EF4-FFF2-40B4-BE49-F238E27FC236}">
                <a16:creationId xmlns:a16="http://schemas.microsoft.com/office/drawing/2014/main" id="{7EFA5DD6-8E6E-02B8-FA00-AB9C3C70CE88}"/>
              </a:ext>
            </a:extLst>
          </p:cNvPr>
          <p:cNvSpPr txBox="1"/>
          <p:nvPr/>
        </p:nvSpPr>
        <p:spPr>
          <a:xfrm>
            <a:off x="4485003" y="3296004"/>
            <a:ext cx="1383007" cy="276999"/>
          </a:xfrm>
          <a:prstGeom prst="rect">
            <a:avLst/>
          </a:prstGeom>
          <a:noFill/>
        </p:spPr>
        <p:txBody>
          <a:bodyPr wrap="none" rtlCol="0">
            <a:spAutoFit/>
          </a:bodyPr>
          <a:lstStyle/>
          <a:p>
            <a:r>
              <a:rPr lang="en-GB" sz="1200" dirty="0">
                <a:solidFill>
                  <a:srgbClr val="404040"/>
                </a:solidFill>
              </a:rPr>
              <a:t>Nov 2023-Jan 2024</a:t>
            </a:r>
          </a:p>
        </p:txBody>
      </p:sp>
      <p:sp>
        <p:nvSpPr>
          <p:cNvPr id="134" name="TextBox 133">
            <a:extLst>
              <a:ext uri="{FF2B5EF4-FFF2-40B4-BE49-F238E27FC236}">
                <a16:creationId xmlns:a16="http://schemas.microsoft.com/office/drawing/2014/main" id="{89AC245E-62D4-465C-B763-67FF3729E32C}"/>
              </a:ext>
            </a:extLst>
          </p:cNvPr>
          <p:cNvSpPr txBox="1"/>
          <p:nvPr/>
        </p:nvSpPr>
        <p:spPr>
          <a:xfrm>
            <a:off x="7582976" y="3296004"/>
            <a:ext cx="1271502" cy="276999"/>
          </a:xfrm>
          <a:prstGeom prst="rect">
            <a:avLst/>
          </a:prstGeom>
          <a:noFill/>
        </p:spPr>
        <p:txBody>
          <a:bodyPr wrap="none" rtlCol="0">
            <a:spAutoFit/>
          </a:bodyPr>
          <a:lstStyle/>
          <a:p>
            <a:r>
              <a:rPr lang="en-GB" sz="1200">
                <a:solidFill>
                  <a:srgbClr val="404040"/>
                </a:solidFill>
              </a:rPr>
              <a:t>Q1-Q3 2025 (tbc)</a:t>
            </a:r>
          </a:p>
        </p:txBody>
      </p:sp>
      <p:sp>
        <p:nvSpPr>
          <p:cNvPr id="135" name="TextBox 134">
            <a:extLst>
              <a:ext uri="{FF2B5EF4-FFF2-40B4-BE49-F238E27FC236}">
                <a16:creationId xmlns:a16="http://schemas.microsoft.com/office/drawing/2014/main" id="{29175BE6-DF56-5C37-AC7E-8623D2932BD2}"/>
              </a:ext>
            </a:extLst>
          </p:cNvPr>
          <p:cNvSpPr txBox="1"/>
          <p:nvPr/>
        </p:nvSpPr>
        <p:spPr>
          <a:xfrm>
            <a:off x="9051972" y="3296004"/>
            <a:ext cx="1077539" cy="276999"/>
          </a:xfrm>
          <a:prstGeom prst="rect">
            <a:avLst/>
          </a:prstGeom>
          <a:noFill/>
        </p:spPr>
        <p:txBody>
          <a:bodyPr wrap="none" rtlCol="0">
            <a:spAutoFit/>
          </a:bodyPr>
          <a:lstStyle/>
          <a:p>
            <a:r>
              <a:rPr lang="en-GB" sz="1200">
                <a:solidFill>
                  <a:srgbClr val="404040"/>
                </a:solidFill>
              </a:rPr>
              <a:t>Q3 2025 (tbc) </a:t>
            </a:r>
          </a:p>
        </p:txBody>
      </p:sp>
      <p:sp>
        <p:nvSpPr>
          <p:cNvPr id="136" name="TextBox 135">
            <a:extLst>
              <a:ext uri="{FF2B5EF4-FFF2-40B4-BE49-F238E27FC236}">
                <a16:creationId xmlns:a16="http://schemas.microsoft.com/office/drawing/2014/main" id="{97238609-96F0-B381-A7CA-00231C5C9860}"/>
              </a:ext>
            </a:extLst>
          </p:cNvPr>
          <p:cNvSpPr txBox="1"/>
          <p:nvPr/>
        </p:nvSpPr>
        <p:spPr>
          <a:xfrm>
            <a:off x="10135911" y="3296004"/>
            <a:ext cx="752129" cy="276999"/>
          </a:xfrm>
          <a:prstGeom prst="rect">
            <a:avLst/>
          </a:prstGeom>
          <a:noFill/>
        </p:spPr>
        <p:txBody>
          <a:bodyPr wrap="none" rtlCol="0">
            <a:spAutoFit/>
          </a:bodyPr>
          <a:lstStyle/>
          <a:p>
            <a:r>
              <a:rPr lang="en-GB" sz="1200">
                <a:solidFill>
                  <a:srgbClr val="404040"/>
                </a:solidFill>
              </a:rPr>
              <a:t>Q4 2025 </a:t>
            </a:r>
          </a:p>
        </p:txBody>
      </p:sp>
      <p:sp>
        <p:nvSpPr>
          <p:cNvPr id="137" name="TextBox 136">
            <a:extLst>
              <a:ext uri="{FF2B5EF4-FFF2-40B4-BE49-F238E27FC236}">
                <a16:creationId xmlns:a16="http://schemas.microsoft.com/office/drawing/2014/main" id="{2A6DB60D-658C-F513-E6CA-4732CEDC791B}"/>
              </a:ext>
            </a:extLst>
          </p:cNvPr>
          <p:cNvSpPr txBox="1"/>
          <p:nvPr/>
        </p:nvSpPr>
        <p:spPr>
          <a:xfrm>
            <a:off x="10184808" y="1710005"/>
            <a:ext cx="1267445" cy="707694"/>
          </a:xfrm>
          <a:prstGeom prst="rect">
            <a:avLst/>
          </a:prstGeom>
          <a:noFill/>
          <a:ln w="9525">
            <a:solidFill>
              <a:srgbClr val="404040"/>
            </a:solidFill>
            <a:prstDash val="sysDash"/>
          </a:ln>
        </p:spPr>
        <p:txBody>
          <a:bodyPr wrap="square" rtlCol="0" anchor="ctr">
            <a:spAutoFit/>
          </a:bodyPr>
          <a:lstStyle/>
          <a:p>
            <a:pPr algn="ctr"/>
            <a:r>
              <a:rPr lang="en-GB" sz="1333" dirty="0">
                <a:solidFill>
                  <a:srgbClr val="404040"/>
                </a:solidFill>
              </a:rPr>
              <a:t>Restriction adopted (to be confirmed)</a:t>
            </a:r>
          </a:p>
        </p:txBody>
      </p:sp>
      <p:sp>
        <p:nvSpPr>
          <p:cNvPr id="138" name="TextBox 137">
            <a:extLst>
              <a:ext uri="{FF2B5EF4-FFF2-40B4-BE49-F238E27FC236}">
                <a16:creationId xmlns:a16="http://schemas.microsoft.com/office/drawing/2014/main" id="{5BF1D976-6733-F5E4-065B-4A771E75ECBE}"/>
              </a:ext>
            </a:extLst>
          </p:cNvPr>
          <p:cNvSpPr txBox="1"/>
          <p:nvPr/>
        </p:nvSpPr>
        <p:spPr>
          <a:xfrm>
            <a:off x="10756058" y="3283246"/>
            <a:ext cx="1717131" cy="276999"/>
          </a:xfrm>
          <a:prstGeom prst="rect">
            <a:avLst/>
          </a:prstGeom>
          <a:noFill/>
        </p:spPr>
        <p:txBody>
          <a:bodyPr wrap="square" lIns="91440" tIns="45720" rIns="91440" bIns="45720" rtlCol="0" anchor="t">
            <a:spAutoFit/>
          </a:bodyPr>
          <a:lstStyle/>
          <a:p>
            <a:r>
              <a:rPr lang="en-GB" sz="1200" dirty="0">
                <a:solidFill>
                  <a:srgbClr val="404040"/>
                </a:solidFill>
              </a:rPr>
              <a:t>Beginning 2026  (tbc) </a:t>
            </a:r>
          </a:p>
        </p:txBody>
      </p:sp>
      <p:cxnSp>
        <p:nvCxnSpPr>
          <p:cNvPr id="139" name="Straight Arrow Connector 138">
            <a:extLst>
              <a:ext uri="{FF2B5EF4-FFF2-40B4-BE49-F238E27FC236}">
                <a16:creationId xmlns:a16="http://schemas.microsoft.com/office/drawing/2014/main" id="{FA2ECCF4-777B-ADB9-F942-672BA41C9CB1}"/>
              </a:ext>
            </a:extLst>
          </p:cNvPr>
          <p:cNvCxnSpPr>
            <a:cxnSpLocks/>
          </p:cNvCxnSpPr>
          <p:nvPr/>
        </p:nvCxnSpPr>
        <p:spPr>
          <a:xfrm flipV="1">
            <a:off x="11407375" y="3055553"/>
            <a:ext cx="0" cy="219007"/>
          </a:xfrm>
          <a:prstGeom prst="straightConnector1">
            <a:avLst/>
          </a:prstGeom>
          <a:ln w="6350" cap="flat" algn="ctr">
            <a:solidFill>
              <a:srgbClr val="40404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8EFC279D-0239-AB49-3BC7-E5A981E81CFC}"/>
              </a:ext>
            </a:extLst>
          </p:cNvPr>
          <p:cNvSpPr txBox="1"/>
          <p:nvPr/>
        </p:nvSpPr>
        <p:spPr>
          <a:xfrm>
            <a:off x="11020202" y="2508212"/>
            <a:ext cx="922599" cy="492443"/>
          </a:xfrm>
          <a:prstGeom prst="rect">
            <a:avLst/>
          </a:prstGeom>
          <a:noFill/>
          <a:ln w="9525">
            <a:solidFill>
              <a:srgbClr val="404040"/>
            </a:solidFill>
            <a:prstDash val="sysDash"/>
          </a:ln>
        </p:spPr>
        <p:txBody>
          <a:bodyPr wrap="square" lIns="91440" tIns="45720" rIns="91440" bIns="45720" rtlCol="0" anchor="ctr">
            <a:spAutoFit/>
          </a:bodyPr>
          <a:lstStyle/>
          <a:p>
            <a:pPr algn="ctr"/>
            <a:r>
              <a:rPr lang="en-GB" sz="1300" dirty="0">
                <a:solidFill>
                  <a:srgbClr val="404040"/>
                </a:solidFill>
              </a:rPr>
              <a:t>Entry into force</a:t>
            </a:r>
            <a:endParaRPr lang="en-US" dirty="0">
              <a:solidFill>
                <a:srgbClr val="404040"/>
              </a:solidFill>
            </a:endParaRPr>
          </a:p>
        </p:txBody>
      </p:sp>
      <p:sp>
        <p:nvSpPr>
          <p:cNvPr id="141" name="Rectangle 140">
            <a:extLst>
              <a:ext uri="{FF2B5EF4-FFF2-40B4-BE49-F238E27FC236}">
                <a16:creationId xmlns:a16="http://schemas.microsoft.com/office/drawing/2014/main" id="{B14602E3-89CA-1007-35A4-04C132EBBB58}"/>
              </a:ext>
            </a:extLst>
          </p:cNvPr>
          <p:cNvSpPr/>
          <p:nvPr/>
        </p:nvSpPr>
        <p:spPr>
          <a:xfrm>
            <a:off x="2105478" y="4202819"/>
            <a:ext cx="1185113" cy="1342848"/>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300" dirty="0"/>
              <a:t>STAGE 2:</a:t>
            </a:r>
          </a:p>
          <a:p>
            <a:pPr algn="ctr"/>
            <a:endParaRPr lang="en-US" sz="1300" dirty="0"/>
          </a:p>
          <a:p>
            <a:pPr algn="ctr"/>
            <a:r>
              <a:rPr lang="en-US" sz="1300" dirty="0"/>
              <a:t>Public consultation</a:t>
            </a:r>
          </a:p>
        </p:txBody>
      </p:sp>
      <p:sp>
        <p:nvSpPr>
          <p:cNvPr id="142" name="Rectangle 141">
            <a:extLst>
              <a:ext uri="{FF2B5EF4-FFF2-40B4-BE49-F238E27FC236}">
                <a16:creationId xmlns:a16="http://schemas.microsoft.com/office/drawing/2014/main" id="{23B0C37A-AF66-309A-DDC3-7E65E395CB9F}"/>
              </a:ext>
            </a:extLst>
          </p:cNvPr>
          <p:cNvSpPr/>
          <p:nvPr/>
        </p:nvSpPr>
        <p:spPr>
          <a:xfrm>
            <a:off x="6785001" y="4202819"/>
            <a:ext cx="2705443" cy="1342848"/>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300" dirty="0"/>
              <a:t>STAGE 4:</a:t>
            </a:r>
          </a:p>
          <a:p>
            <a:pPr algn="ctr"/>
            <a:endParaRPr lang="en-US" sz="1300" dirty="0"/>
          </a:p>
          <a:p>
            <a:pPr algn="ctr"/>
            <a:r>
              <a:rPr lang="en-US" sz="1300" dirty="0"/>
              <a:t>Commission Stage </a:t>
            </a:r>
          </a:p>
        </p:txBody>
      </p:sp>
      <p:sp>
        <p:nvSpPr>
          <p:cNvPr id="143" name="Rectangle 142">
            <a:extLst>
              <a:ext uri="{FF2B5EF4-FFF2-40B4-BE49-F238E27FC236}">
                <a16:creationId xmlns:a16="http://schemas.microsoft.com/office/drawing/2014/main" id="{F4BE052D-CB08-7803-B549-4E616763BFD0}"/>
              </a:ext>
            </a:extLst>
          </p:cNvPr>
          <p:cNvSpPr/>
          <p:nvPr/>
        </p:nvSpPr>
        <p:spPr>
          <a:xfrm>
            <a:off x="143339" y="4202819"/>
            <a:ext cx="1862667" cy="133683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300" dirty="0"/>
              <a:t>STAGE 1</a:t>
            </a:r>
          </a:p>
          <a:p>
            <a:pPr algn="ctr"/>
            <a:endParaRPr lang="en-US" sz="1300" dirty="0"/>
          </a:p>
          <a:p>
            <a:pPr algn="ctr"/>
            <a:r>
              <a:rPr lang="en-US" sz="1300" dirty="0"/>
              <a:t>Preparation of Annex XV</a:t>
            </a:r>
          </a:p>
        </p:txBody>
      </p:sp>
      <p:pic>
        <p:nvPicPr>
          <p:cNvPr id="145" name="Picture 4">
            <a:extLst>
              <a:ext uri="{FF2B5EF4-FFF2-40B4-BE49-F238E27FC236}">
                <a16:creationId xmlns:a16="http://schemas.microsoft.com/office/drawing/2014/main" id="{4BAD7A8C-1330-DCAA-CCCE-023E432CEAF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038740" y="5622508"/>
            <a:ext cx="1558884" cy="403893"/>
          </a:xfrm>
          <a:prstGeom prst="rect">
            <a:avLst/>
          </a:prstGeom>
          <a:noFill/>
          <a:extLst>
            <a:ext uri="{909E8E84-426E-40DD-AFC4-6F175D3DCCD1}">
              <a14:hiddenFill xmlns:a14="http://schemas.microsoft.com/office/drawing/2010/main">
                <a:solidFill>
                  <a:srgbClr val="FFFFFF"/>
                </a:solidFill>
              </a14:hiddenFill>
            </a:ext>
          </a:extLst>
        </p:spPr>
      </p:pic>
      <p:pic>
        <p:nvPicPr>
          <p:cNvPr id="146" name="Picture 6">
            <a:extLst>
              <a:ext uri="{FF2B5EF4-FFF2-40B4-BE49-F238E27FC236}">
                <a16:creationId xmlns:a16="http://schemas.microsoft.com/office/drawing/2014/main" id="{43C03E57-4DFB-B4F1-15C2-E1EA17AC7F7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89443" y="5539651"/>
            <a:ext cx="787744" cy="547482"/>
          </a:xfrm>
          <a:prstGeom prst="rect">
            <a:avLst/>
          </a:prstGeom>
          <a:noFill/>
          <a:extLst>
            <a:ext uri="{909E8E84-426E-40DD-AFC4-6F175D3DCCD1}">
              <a14:hiddenFill xmlns:a14="http://schemas.microsoft.com/office/drawing/2010/main">
                <a:solidFill>
                  <a:srgbClr val="FFFFFF"/>
                </a:solidFill>
              </a14:hiddenFill>
            </a:ext>
          </a:extLst>
        </p:spPr>
      </p:pic>
      <p:sp>
        <p:nvSpPr>
          <p:cNvPr id="147" name="TextBox 146">
            <a:extLst>
              <a:ext uri="{FF2B5EF4-FFF2-40B4-BE49-F238E27FC236}">
                <a16:creationId xmlns:a16="http://schemas.microsoft.com/office/drawing/2014/main" id="{9294FBC1-97BD-B2FF-EADC-01931941C3FA}"/>
              </a:ext>
            </a:extLst>
          </p:cNvPr>
          <p:cNvSpPr txBox="1"/>
          <p:nvPr/>
        </p:nvSpPr>
        <p:spPr>
          <a:xfrm>
            <a:off x="7677187" y="5639162"/>
            <a:ext cx="1967394" cy="323165"/>
          </a:xfrm>
          <a:prstGeom prst="rect">
            <a:avLst/>
          </a:prstGeom>
          <a:noFill/>
        </p:spPr>
        <p:txBody>
          <a:bodyPr wrap="square" rtlCol="0">
            <a:spAutoFit/>
          </a:bodyPr>
          <a:lstStyle/>
          <a:p>
            <a:pPr algn="ctr"/>
            <a:r>
              <a:rPr lang="en-US" sz="1500" b="1" dirty="0">
                <a:solidFill>
                  <a:srgbClr val="404040"/>
                </a:solidFill>
              </a:rPr>
              <a:t>“REACH Committee”</a:t>
            </a:r>
          </a:p>
        </p:txBody>
      </p:sp>
      <p:pic>
        <p:nvPicPr>
          <p:cNvPr id="148" name="Picture 10">
            <a:extLst>
              <a:ext uri="{FF2B5EF4-FFF2-40B4-BE49-F238E27FC236}">
                <a16:creationId xmlns:a16="http://schemas.microsoft.com/office/drawing/2014/main" id="{A9DE158D-F6DD-8240-640F-60699492F4B8}"/>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1610321" y="5630523"/>
            <a:ext cx="606757" cy="403769"/>
          </a:xfrm>
          <a:prstGeom prst="rect">
            <a:avLst/>
          </a:prstGeom>
          <a:noFill/>
          <a:extLst>
            <a:ext uri="{909E8E84-426E-40DD-AFC4-6F175D3DCCD1}">
              <a14:hiddenFill xmlns:a14="http://schemas.microsoft.com/office/drawing/2010/main">
                <a:solidFill>
                  <a:srgbClr val="FFFFFF"/>
                </a:solidFill>
              </a14:hiddenFill>
            </a:ext>
          </a:extLst>
        </p:spPr>
      </p:pic>
      <p:pic>
        <p:nvPicPr>
          <p:cNvPr id="149" name="Picture 12">
            <a:extLst>
              <a:ext uri="{FF2B5EF4-FFF2-40B4-BE49-F238E27FC236}">
                <a16:creationId xmlns:a16="http://schemas.microsoft.com/office/drawing/2014/main" id="{BBA33DED-FC90-E24A-09C7-C49903BDB9F7}"/>
              </a:ext>
            </a:extLst>
          </p:cNvPr>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171260" y="6163815"/>
            <a:ext cx="619240" cy="468030"/>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14">
            <a:extLst>
              <a:ext uri="{FF2B5EF4-FFF2-40B4-BE49-F238E27FC236}">
                <a16:creationId xmlns:a16="http://schemas.microsoft.com/office/drawing/2014/main" id="{7F0085F7-EAB0-7BF3-2B5C-641D13E40173}"/>
              </a:ext>
            </a:extLst>
          </p:cNvPr>
          <p:cNvPicPr>
            <a:picLocks noChangeAspect="1" noChangeArrowheads="1"/>
          </p:cNvPicPr>
          <p:nvPr/>
        </p:nvPicPr>
        <p:blipFill>
          <a:blip r:embed="rId6" cstate="hqprint">
            <a:extLst>
              <a:ext uri="{28A0092B-C50C-407E-A947-70E740481C1C}">
                <a14:useLocalDpi xmlns:a14="http://schemas.microsoft.com/office/drawing/2010/main"/>
              </a:ext>
            </a:extLst>
          </a:blip>
          <a:srcRect/>
          <a:stretch>
            <a:fillRect/>
          </a:stretch>
        </p:blipFill>
        <p:spPr bwMode="auto">
          <a:xfrm>
            <a:off x="866900" y="6199206"/>
            <a:ext cx="662080" cy="397248"/>
          </a:xfrm>
          <a:prstGeom prst="rect">
            <a:avLst/>
          </a:prstGeom>
          <a:noFill/>
          <a:extLst>
            <a:ext uri="{909E8E84-426E-40DD-AFC4-6F175D3DCCD1}">
              <a14:hiddenFill xmlns:a14="http://schemas.microsoft.com/office/drawing/2010/main">
                <a:solidFill>
                  <a:srgbClr val="FFFFFF"/>
                </a:solidFill>
              </a14:hiddenFill>
            </a:ext>
          </a:extLst>
        </p:spPr>
      </p:pic>
      <p:pic>
        <p:nvPicPr>
          <p:cNvPr id="151" name="Picture 16">
            <a:extLst>
              <a:ext uri="{FF2B5EF4-FFF2-40B4-BE49-F238E27FC236}">
                <a16:creationId xmlns:a16="http://schemas.microsoft.com/office/drawing/2014/main" id="{18AE96F6-710D-9B6F-6A53-9DE5AB312B92}"/>
              </a:ext>
            </a:extLst>
          </p:cNvPr>
          <p:cNvPicPr>
            <a:picLocks noChangeAspect="1" noChangeArrowheads="1"/>
          </p:cNvPicPr>
          <p:nvPr/>
        </p:nvPicPr>
        <p:blipFill>
          <a:blip r:embed="rId7" cstate="hqprint">
            <a:extLst>
              <a:ext uri="{28A0092B-C50C-407E-A947-70E740481C1C}">
                <a14:useLocalDpi xmlns:a14="http://schemas.microsoft.com/office/drawing/2010/main"/>
              </a:ext>
            </a:extLst>
          </a:blip>
          <a:srcRect/>
          <a:stretch>
            <a:fillRect/>
          </a:stretch>
        </p:blipFill>
        <p:spPr bwMode="auto">
          <a:xfrm>
            <a:off x="161104" y="5622508"/>
            <a:ext cx="639552" cy="464466"/>
          </a:xfrm>
          <a:prstGeom prst="rect">
            <a:avLst/>
          </a:prstGeom>
          <a:noFill/>
          <a:extLst>
            <a:ext uri="{909E8E84-426E-40DD-AFC4-6F175D3DCCD1}">
              <a14:hiddenFill xmlns:a14="http://schemas.microsoft.com/office/drawing/2010/main">
                <a:solidFill>
                  <a:srgbClr val="FFFFFF"/>
                </a:solidFill>
              </a14:hiddenFill>
            </a:ext>
          </a:extLst>
        </p:spPr>
      </p:pic>
      <p:pic>
        <p:nvPicPr>
          <p:cNvPr id="152" name="Picture 18">
            <a:extLst>
              <a:ext uri="{FF2B5EF4-FFF2-40B4-BE49-F238E27FC236}">
                <a16:creationId xmlns:a16="http://schemas.microsoft.com/office/drawing/2014/main" id="{1842421B-DE80-E00A-BE27-328E68C58AC6}"/>
              </a:ext>
            </a:extLst>
          </p:cNvPr>
          <p:cNvPicPr>
            <a:picLocks noChangeAspect="1" noChangeArrowheads="1"/>
          </p:cNvPicPr>
          <p:nvPr/>
        </p:nvPicPr>
        <p:blipFill>
          <a:blip r:embed="rId8" cstate="hqprint">
            <a:extLst>
              <a:ext uri="{28A0092B-C50C-407E-A947-70E740481C1C}">
                <a14:useLocalDpi xmlns:a14="http://schemas.microsoft.com/office/drawing/2010/main"/>
              </a:ext>
            </a:extLst>
          </a:blip>
          <a:srcRect/>
          <a:stretch>
            <a:fillRect/>
          </a:stretch>
        </p:blipFill>
        <p:spPr bwMode="auto">
          <a:xfrm>
            <a:off x="874425" y="5639162"/>
            <a:ext cx="662080" cy="412634"/>
          </a:xfrm>
          <a:prstGeom prst="rect">
            <a:avLst/>
          </a:prstGeom>
          <a:noFill/>
          <a:extLst>
            <a:ext uri="{909E8E84-426E-40DD-AFC4-6F175D3DCCD1}">
              <a14:hiddenFill xmlns:a14="http://schemas.microsoft.com/office/drawing/2010/main">
                <a:solidFill>
                  <a:srgbClr val="FFFFFF"/>
                </a:solidFill>
              </a14:hiddenFill>
            </a:ext>
          </a:extLst>
        </p:spPr>
      </p:pic>
      <p:sp>
        <p:nvSpPr>
          <p:cNvPr id="153" name="Rectangle 152">
            <a:extLst>
              <a:ext uri="{FF2B5EF4-FFF2-40B4-BE49-F238E27FC236}">
                <a16:creationId xmlns:a16="http://schemas.microsoft.com/office/drawing/2014/main" id="{3AE65A5F-325F-8451-E094-8CA4B4FDDF3B}"/>
              </a:ext>
            </a:extLst>
          </p:cNvPr>
          <p:cNvSpPr/>
          <p:nvPr/>
        </p:nvSpPr>
        <p:spPr>
          <a:xfrm>
            <a:off x="3376012" y="4202819"/>
            <a:ext cx="3319214" cy="1342848"/>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1300" dirty="0"/>
              <a:t>STAGE 3: </a:t>
            </a:r>
          </a:p>
          <a:p>
            <a:pPr algn="ctr"/>
            <a:endParaRPr lang="en-US" sz="1300" dirty="0"/>
          </a:p>
          <a:p>
            <a:pPr algn="ctr"/>
            <a:r>
              <a:rPr lang="en-US" sz="1300" dirty="0"/>
              <a:t>Development of the opinion</a:t>
            </a:r>
          </a:p>
        </p:txBody>
      </p:sp>
      <p:sp>
        <p:nvSpPr>
          <p:cNvPr id="154" name="TextBox 153">
            <a:extLst>
              <a:ext uri="{FF2B5EF4-FFF2-40B4-BE49-F238E27FC236}">
                <a16:creationId xmlns:a16="http://schemas.microsoft.com/office/drawing/2014/main" id="{97718DE6-E672-7FAF-213B-F2266760F0B6}"/>
              </a:ext>
            </a:extLst>
          </p:cNvPr>
          <p:cNvSpPr txBox="1"/>
          <p:nvPr/>
        </p:nvSpPr>
        <p:spPr>
          <a:xfrm>
            <a:off x="415538" y="3078732"/>
            <a:ext cx="1123319" cy="215444"/>
          </a:xfrm>
          <a:prstGeom prst="rect">
            <a:avLst/>
          </a:prstGeom>
          <a:solidFill>
            <a:schemeClr val="bg1"/>
          </a:solidFill>
          <a:ln w="9525">
            <a:solidFill>
              <a:srgbClr val="404040"/>
            </a:solidFill>
            <a:prstDash val="sysDash"/>
          </a:ln>
        </p:spPr>
        <p:txBody>
          <a:bodyPr wrap="square" rtlCol="0" anchor="ctr">
            <a:spAutoFit/>
          </a:bodyPr>
          <a:lstStyle/>
          <a:p>
            <a:pPr algn="ctr"/>
            <a:r>
              <a:rPr lang="en-US" sz="800" b="1" dirty="0">
                <a:solidFill>
                  <a:srgbClr val="404040"/>
                </a:solidFill>
              </a:rPr>
              <a:t>Quality check</a:t>
            </a:r>
            <a:endParaRPr lang="nl-BE" sz="800" b="1" dirty="0">
              <a:solidFill>
                <a:srgbClr val="404040"/>
              </a:solidFill>
            </a:endParaRPr>
          </a:p>
        </p:txBody>
      </p:sp>
      <p:sp>
        <p:nvSpPr>
          <p:cNvPr id="155" name="TextBox 154">
            <a:extLst>
              <a:ext uri="{FF2B5EF4-FFF2-40B4-BE49-F238E27FC236}">
                <a16:creationId xmlns:a16="http://schemas.microsoft.com/office/drawing/2014/main" id="{1BF93EE1-51B8-12D1-75F9-82F26ACAEA48}"/>
              </a:ext>
            </a:extLst>
          </p:cNvPr>
          <p:cNvSpPr txBox="1"/>
          <p:nvPr/>
        </p:nvSpPr>
        <p:spPr>
          <a:xfrm>
            <a:off x="989031" y="2517521"/>
            <a:ext cx="1321349" cy="215444"/>
          </a:xfrm>
          <a:prstGeom prst="rect">
            <a:avLst/>
          </a:prstGeom>
          <a:noFill/>
          <a:ln w="9525">
            <a:solidFill>
              <a:srgbClr val="404040"/>
            </a:solidFill>
            <a:prstDash val="sysDash"/>
          </a:ln>
        </p:spPr>
        <p:txBody>
          <a:bodyPr wrap="square" rtlCol="0" anchor="ctr">
            <a:spAutoFit/>
          </a:bodyPr>
          <a:lstStyle/>
          <a:p>
            <a:pPr algn="ctr"/>
            <a:r>
              <a:rPr lang="en-GB" sz="800" b="1" dirty="0">
                <a:solidFill>
                  <a:srgbClr val="404040"/>
                </a:solidFill>
              </a:rPr>
              <a:t>Publication (7 February</a:t>
            </a:r>
            <a:r>
              <a:rPr lang="en-US" sz="800" b="1" dirty="0">
                <a:solidFill>
                  <a:srgbClr val="404040"/>
                </a:solidFill>
              </a:rPr>
              <a:t>)</a:t>
            </a:r>
            <a:endParaRPr lang="nl-BE" sz="800" b="1" dirty="0">
              <a:solidFill>
                <a:srgbClr val="404040"/>
              </a:solidFill>
            </a:endParaRPr>
          </a:p>
        </p:txBody>
      </p:sp>
      <p:cxnSp>
        <p:nvCxnSpPr>
          <p:cNvPr id="156" name="Straight Arrow Connector 155">
            <a:extLst>
              <a:ext uri="{FF2B5EF4-FFF2-40B4-BE49-F238E27FC236}">
                <a16:creationId xmlns:a16="http://schemas.microsoft.com/office/drawing/2014/main" id="{AA5CFA96-B66C-8584-06D2-92D58CBE3821}"/>
              </a:ext>
            </a:extLst>
          </p:cNvPr>
          <p:cNvCxnSpPr>
            <a:cxnSpLocks/>
          </p:cNvCxnSpPr>
          <p:nvPr/>
        </p:nvCxnSpPr>
        <p:spPr>
          <a:xfrm flipV="1">
            <a:off x="1574980" y="2763318"/>
            <a:ext cx="9256" cy="539199"/>
          </a:xfrm>
          <a:prstGeom prst="straightConnector1">
            <a:avLst/>
          </a:prstGeom>
          <a:ln w="6350" cap="flat" algn="ctr">
            <a:solidFill>
              <a:srgbClr val="40404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57" name="Rectangle 156">
            <a:extLst>
              <a:ext uri="{FF2B5EF4-FFF2-40B4-BE49-F238E27FC236}">
                <a16:creationId xmlns:a16="http://schemas.microsoft.com/office/drawing/2014/main" id="{4B6F7668-26B2-D547-9FEE-D66F518A4CAB}"/>
              </a:ext>
            </a:extLst>
          </p:cNvPr>
          <p:cNvSpPr/>
          <p:nvPr/>
        </p:nvSpPr>
        <p:spPr>
          <a:xfrm>
            <a:off x="143339" y="3645559"/>
            <a:ext cx="3137789" cy="507397"/>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300" dirty="0"/>
              <a:t>PREPARATORY PHASE</a:t>
            </a:r>
          </a:p>
        </p:txBody>
      </p:sp>
      <p:sp>
        <p:nvSpPr>
          <p:cNvPr id="158" name="Rectangle 157">
            <a:extLst>
              <a:ext uri="{FF2B5EF4-FFF2-40B4-BE49-F238E27FC236}">
                <a16:creationId xmlns:a16="http://schemas.microsoft.com/office/drawing/2014/main" id="{A537F0B5-CA4F-5534-B4CC-1BD25C092B68}"/>
              </a:ext>
            </a:extLst>
          </p:cNvPr>
          <p:cNvSpPr/>
          <p:nvPr/>
        </p:nvSpPr>
        <p:spPr>
          <a:xfrm>
            <a:off x="3385696" y="3645559"/>
            <a:ext cx="3301346" cy="512064"/>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1300" dirty="0"/>
              <a:t>ECHA PHASE</a:t>
            </a:r>
          </a:p>
        </p:txBody>
      </p:sp>
      <p:sp>
        <p:nvSpPr>
          <p:cNvPr id="159" name="Rectangle 158">
            <a:extLst>
              <a:ext uri="{FF2B5EF4-FFF2-40B4-BE49-F238E27FC236}">
                <a16:creationId xmlns:a16="http://schemas.microsoft.com/office/drawing/2014/main" id="{0D6D34DD-2B6E-9BE3-54C3-47E7B17E229C}"/>
              </a:ext>
            </a:extLst>
          </p:cNvPr>
          <p:cNvSpPr/>
          <p:nvPr/>
        </p:nvSpPr>
        <p:spPr>
          <a:xfrm>
            <a:off x="6791610" y="3632985"/>
            <a:ext cx="2698834" cy="526909"/>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300" dirty="0"/>
              <a:t>COMMISSION PHASE</a:t>
            </a:r>
          </a:p>
        </p:txBody>
      </p:sp>
      <p:sp>
        <p:nvSpPr>
          <p:cNvPr id="161" name="TextBox 160">
            <a:extLst>
              <a:ext uri="{FF2B5EF4-FFF2-40B4-BE49-F238E27FC236}">
                <a16:creationId xmlns:a16="http://schemas.microsoft.com/office/drawing/2014/main" id="{69C6535E-0C1E-C84F-7BB3-2DCCB52F594D}"/>
              </a:ext>
            </a:extLst>
          </p:cNvPr>
          <p:cNvSpPr txBox="1"/>
          <p:nvPr/>
        </p:nvSpPr>
        <p:spPr>
          <a:xfrm>
            <a:off x="1825972" y="2983749"/>
            <a:ext cx="1123319" cy="215444"/>
          </a:xfrm>
          <a:prstGeom prst="rect">
            <a:avLst/>
          </a:prstGeom>
          <a:solidFill>
            <a:schemeClr val="bg1"/>
          </a:solidFill>
          <a:ln w="9525">
            <a:solidFill>
              <a:srgbClr val="404040"/>
            </a:solidFill>
            <a:prstDash val="sysDash"/>
          </a:ln>
        </p:spPr>
        <p:txBody>
          <a:bodyPr wrap="square" rtlCol="0" anchor="ctr">
            <a:spAutoFit/>
          </a:bodyPr>
          <a:lstStyle/>
          <a:p>
            <a:pPr algn="ctr"/>
            <a:r>
              <a:rPr lang="en-US" sz="800" b="1" dirty="0">
                <a:solidFill>
                  <a:srgbClr val="404040"/>
                </a:solidFill>
              </a:rPr>
              <a:t>Conformity check</a:t>
            </a:r>
            <a:endParaRPr lang="nl-BE" sz="800" b="1" dirty="0">
              <a:solidFill>
                <a:srgbClr val="404040"/>
              </a:solidFill>
            </a:endParaRPr>
          </a:p>
        </p:txBody>
      </p:sp>
      <p:sp>
        <p:nvSpPr>
          <p:cNvPr id="164" name="TextBox 163">
            <a:extLst>
              <a:ext uri="{FF2B5EF4-FFF2-40B4-BE49-F238E27FC236}">
                <a16:creationId xmlns:a16="http://schemas.microsoft.com/office/drawing/2014/main" id="{D76E1B04-08CC-EB38-7CE0-812F1C9BDCEE}"/>
              </a:ext>
            </a:extLst>
          </p:cNvPr>
          <p:cNvSpPr txBox="1"/>
          <p:nvPr/>
        </p:nvSpPr>
        <p:spPr>
          <a:xfrm>
            <a:off x="146683" y="1435393"/>
            <a:ext cx="3059899" cy="5286083"/>
          </a:xfrm>
          <a:prstGeom prst="rect">
            <a:avLst/>
          </a:prstGeom>
          <a:solidFill>
            <a:schemeClr val="bg1">
              <a:lumMod val="75000"/>
              <a:alpha val="28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endParaRPr lang="en-BE"/>
          </a:p>
        </p:txBody>
      </p:sp>
      <p:sp>
        <p:nvSpPr>
          <p:cNvPr id="165" name="Rectangle 164">
            <a:extLst>
              <a:ext uri="{FF2B5EF4-FFF2-40B4-BE49-F238E27FC236}">
                <a16:creationId xmlns:a16="http://schemas.microsoft.com/office/drawing/2014/main" id="{C684F093-D961-9E1D-6726-2AA45BA0E74B}"/>
              </a:ext>
            </a:extLst>
          </p:cNvPr>
          <p:cNvSpPr/>
          <p:nvPr/>
        </p:nvSpPr>
        <p:spPr>
          <a:xfrm>
            <a:off x="3698491" y="6267421"/>
            <a:ext cx="4583914" cy="403769"/>
          </a:xfrm>
          <a:prstGeom prst="rect">
            <a:avLst/>
          </a:prstGeom>
          <a:ln/>
        </p:spPr>
        <p:style>
          <a:lnRef idx="3">
            <a:schemeClr val="lt1"/>
          </a:lnRef>
          <a:fillRef idx="1">
            <a:schemeClr val="accent3"/>
          </a:fillRef>
          <a:effectRef idx="1">
            <a:schemeClr val="accent3"/>
          </a:effectRef>
          <a:fontRef idx="minor">
            <a:schemeClr val="lt1"/>
          </a:fontRef>
        </p:style>
        <p:txBody>
          <a:bodyPr wrap="square" lIns="457200" tIns="45720" rIns="457200" bIns="45720" anchor="ctr">
            <a:noAutofit/>
          </a:bodyPr>
          <a:lstStyle/>
          <a:p>
            <a:pPr algn="ctr"/>
            <a:r>
              <a:rPr lang="en-GB" sz="1400" dirty="0">
                <a:solidFill>
                  <a:schemeClr val="bg1"/>
                </a:solidFill>
              </a:rPr>
              <a:t>First bans foreseen as of July 2027</a:t>
            </a:r>
            <a:endParaRPr lang="en-US" sz="1400" dirty="0">
              <a:solidFill>
                <a:schemeClr val="bg1"/>
              </a:solidFill>
            </a:endParaRPr>
          </a:p>
        </p:txBody>
      </p:sp>
      <p:sp>
        <p:nvSpPr>
          <p:cNvPr id="123" name="TextBox 122">
            <a:extLst>
              <a:ext uri="{FF2B5EF4-FFF2-40B4-BE49-F238E27FC236}">
                <a16:creationId xmlns:a16="http://schemas.microsoft.com/office/drawing/2014/main" id="{9EE934A0-49CD-353A-8315-F8BAE15E5CCC}"/>
              </a:ext>
            </a:extLst>
          </p:cNvPr>
          <p:cNvSpPr txBox="1"/>
          <p:nvPr/>
        </p:nvSpPr>
        <p:spPr>
          <a:xfrm>
            <a:off x="3232554" y="1508970"/>
            <a:ext cx="1500777" cy="707694"/>
          </a:xfrm>
          <a:prstGeom prst="rect">
            <a:avLst/>
          </a:prstGeom>
          <a:solidFill>
            <a:schemeClr val="bg1"/>
          </a:solidFill>
          <a:ln w="9525">
            <a:solidFill>
              <a:srgbClr val="404040"/>
            </a:solidFill>
            <a:prstDash val="sysDash"/>
          </a:ln>
        </p:spPr>
        <p:txBody>
          <a:bodyPr wrap="square" rtlCol="0" anchor="ctr">
            <a:spAutoFit/>
          </a:bodyPr>
          <a:lstStyle/>
          <a:p>
            <a:pPr algn="ctr"/>
            <a:r>
              <a:rPr lang="en-GB" sz="1333" b="1" dirty="0">
                <a:solidFill>
                  <a:srgbClr val="404040"/>
                </a:solidFill>
              </a:rPr>
              <a:t>RAC adopts opinion and drafts SEAC opinion</a:t>
            </a:r>
          </a:p>
        </p:txBody>
      </p:sp>
    </p:spTree>
    <p:extLst>
      <p:ext uri="{BB962C8B-B14F-4D97-AF65-F5344CB8AC3E}">
        <p14:creationId xmlns:p14="http://schemas.microsoft.com/office/powerpoint/2010/main" val="2499853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894D0-D171-2688-CD40-B832F35972B5}"/>
              </a:ext>
            </a:extLst>
          </p:cNvPr>
          <p:cNvSpPr>
            <a:spLocks noGrp="1"/>
          </p:cNvSpPr>
          <p:nvPr>
            <p:ph type="title"/>
          </p:nvPr>
        </p:nvSpPr>
        <p:spPr>
          <a:xfrm>
            <a:off x="707572" y="141833"/>
            <a:ext cx="11353800" cy="1325563"/>
          </a:xfrm>
        </p:spPr>
        <p:txBody>
          <a:bodyPr>
            <a:normAutofit/>
          </a:bodyPr>
          <a:lstStyle/>
          <a:p>
            <a:r>
              <a:rPr lang="en-US" sz="3600" dirty="0"/>
              <a:t>What would be the impact of the PFAS restriction on the industry?</a:t>
            </a:r>
            <a:endParaRPr lang="en-BE" sz="3600" dirty="0"/>
          </a:p>
        </p:txBody>
      </p:sp>
      <p:sp>
        <p:nvSpPr>
          <p:cNvPr id="4" name="Content Placeholder 2">
            <a:extLst>
              <a:ext uri="{FF2B5EF4-FFF2-40B4-BE49-F238E27FC236}">
                <a16:creationId xmlns:a16="http://schemas.microsoft.com/office/drawing/2014/main" id="{1A06AE8C-16C4-BB96-54AF-C61858D84988}"/>
              </a:ext>
            </a:extLst>
          </p:cNvPr>
          <p:cNvSpPr>
            <a:spLocks noGrp="1"/>
          </p:cNvSpPr>
          <p:nvPr>
            <p:ph idx="1"/>
          </p:nvPr>
        </p:nvSpPr>
        <p:spPr>
          <a:xfrm>
            <a:off x="504372" y="1575994"/>
            <a:ext cx="10515600" cy="4351338"/>
          </a:xfrm>
        </p:spPr>
        <p:txBody>
          <a:bodyPr>
            <a:normAutofit lnSpcReduction="10000"/>
          </a:bodyPr>
          <a:lstStyle/>
          <a:p>
            <a:pPr marL="457200" indent="-457200">
              <a:buFont typeface="Arial" panose="020B0604020202020204" pitchFamily="34" charset="0"/>
              <a:buChar char="•"/>
            </a:pPr>
            <a:r>
              <a:rPr lang="en-US" sz="2600" dirty="0"/>
              <a:t>The restriction would have a significant negative impact on a variety of different sectors. Today, we will present the impact on the following sectors: </a:t>
            </a:r>
          </a:p>
          <a:p>
            <a:endParaRPr lang="en-US" sz="2600" dirty="0"/>
          </a:p>
          <a:p>
            <a:pPr marL="914400" lvl="1" indent="-457200">
              <a:buFont typeface="Wingdings" panose="05000000000000000000" pitchFamily="2" charset="2"/>
              <a:buChar char="v"/>
            </a:pPr>
            <a:r>
              <a:rPr lang="en-US" sz="2200" dirty="0"/>
              <a:t>Pharmaceutical</a:t>
            </a:r>
          </a:p>
          <a:p>
            <a:pPr marL="914400" lvl="1" indent="-457200">
              <a:buFont typeface="Wingdings" panose="05000000000000000000" pitchFamily="2" charset="2"/>
              <a:buChar char="v"/>
            </a:pPr>
            <a:r>
              <a:rPr lang="en-US" sz="2200" dirty="0"/>
              <a:t>Medical technology</a:t>
            </a:r>
          </a:p>
          <a:p>
            <a:pPr marL="914400" lvl="1" indent="-457200">
              <a:buFont typeface="Wingdings" panose="05000000000000000000" pitchFamily="2" charset="2"/>
              <a:buChar char="v"/>
            </a:pPr>
            <a:r>
              <a:rPr lang="en-US" sz="2200" dirty="0"/>
              <a:t>Energy</a:t>
            </a:r>
          </a:p>
          <a:p>
            <a:pPr marL="914400" lvl="1" indent="-457200">
              <a:buFont typeface="Wingdings" panose="05000000000000000000" pitchFamily="2" charset="2"/>
              <a:buChar char="v"/>
            </a:pPr>
            <a:r>
              <a:rPr lang="en-US" sz="2200" dirty="0"/>
              <a:t>Electrical switchgear and grid expansion</a:t>
            </a:r>
          </a:p>
          <a:p>
            <a:pPr marL="914400" lvl="1" indent="-457200">
              <a:buFont typeface="Wingdings" panose="05000000000000000000" pitchFamily="2" charset="2"/>
              <a:buChar char="v"/>
            </a:pPr>
            <a:r>
              <a:rPr lang="en-US" sz="2200" dirty="0"/>
              <a:t>Construction and Mining Equipment Manufacturer</a:t>
            </a:r>
          </a:p>
          <a:p>
            <a:pPr marL="914400" lvl="1" indent="-457200">
              <a:buFont typeface="Wingdings" panose="05000000000000000000" pitchFamily="2" charset="2"/>
              <a:buChar char="v"/>
            </a:pPr>
            <a:r>
              <a:rPr lang="en-US" sz="2200" dirty="0"/>
              <a:t>Mobile air-con, heating and cooling, foams</a:t>
            </a:r>
          </a:p>
          <a:p>
            <a:pPr marL="914400" lvl="1" indent="-457200">
              <a:buFont typeface="Wingdings" panose="05000000000000000000" pitchFamily="2" charset="2"/>
              <a:buChar char="v"/>
            </a:pPr>
            <a:r>
              <a:rPr lang="en-US" sz="2200" dirty="0"/>
              <a:t>The processing industry including chemical, pharmaceutical, food, and semiconductor producers</a:t>
            </a:r>
          </a:p>
          <a:p>
            <a:pPr marL="457200" indent="-457200">
              <a:buFont typeface="Arial" panose="020B0604020202020204" pitchFamily="34" charset="0"/>
              <a:buChar char="•"/>
            </a:pPr>
            <a:endParaRPr lang="en-US" sz="2600" dirty="0"/>
          </a:p>
        </p:txBody>
      </p:sp>
    </p:spTree>
    <p:extLst>
      <p:ext uri="{BB962C8B-B14F-4D97-AF65-F5344CB8AC3E}">
        <p14:creationId xmlns:p14="http://schemas.microsoft.com/office/powerpoint/2010/main" val="3419133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7CCC2-B0AF-C1F2-4CBA-B4D7F547F666}"/>
              </a:ext>
            </a:extLst>
          </p:cNvPr>
          <p:cNvSpPr>
            <a:spLocks noGrp="1"/>
          </p:cNvSpPr>
          <p:nvPr>
            <p:ph type="title"/>
          </p:nvPr>
        </p:nvSpPr>
        <p:spPr>
          <a:xfrm>
            <a:off x="365763" y="5444"/>
            <a:ext cx="11582397" cy="1177675"/>
          </a:xfrm>
        </p:spPr>
        <p:txBody>
          <a:bodyPr>
            <a:normAutofit fontScale="90000"/>
          </a:bodyPr>
          <a:lstStyle/>
          <a:p>
            <a:r>
              <a:rPr lang="en-US" sz="4400" dirty="0"/>
              <a:t>Pharmaceutical sector – </a:t>
            </a:r>
            <a:r>
              <a:rPr lang="nl-BE" sz="4400" dirty="0"/>
              <a:t>Cindy Nam - Pfizer</a:t>
            </a:r>
            <a:br>
              <a:rPr lang="en-US" sz="4400" dirty="0"/>
            </a:br>
            <a:endParaRPr lang="en-GB" dirty="0"/>
          </a:p>
        </p:txBody>
      </p:sp>
      <p:graphicFrame>
        <p:nvGraphicFramePr>
          <p:cNvPr id="5" name="Table 5">
            <a:extLst>
              <a:ext uri="{FF2B5EF4-FFF2-40B4-BE49-F238E27FC236}">
                <a16:creationId xmlns:a16="http://schemas.microsoft.com/office/drawing/2014/main" id="{FC1E3074-55BE-019D-337E-65D93CE119D5}"/>
              </a:ext>
            </a:extLst>
          </p:cNvPr>
          <p:cNvGraphicFramePr>
            <a:graphicFrameLocks noGrp="1"/>
          </p:cNvGraphicFramePr>
          <p:nvPr>
            <p:ph idx="1"/>
          </p:nvPr>
        </p:nvGraphicFramePr>
        <p:xfrm>
          <a:off x="304802" y="1474609"/>
          <a:ext cx="11582396" cy="4074461"/>
        </p:xfrm>
        <a:graphic>
          <a:graphicData uri="http://schemas.openxmlformats.org/drawingml/2006/table">
            <a:tbl>
              <a:tblPr firstRow="1" bandRow="1">
                <a:tableStyleId>{5C22544A-7EE6-4342-B048-85BDC9FD1C3A}</a:tableStyleId>
              </a:tblPr>
              <a:tblGrid>
                <a:gridCol w="3596638">
                  <a:extLst>
                    <a:ext uri="{9D8B030D-6E8A-4147-A177-3AD203B41FA5}">
                      <a16:colId xmlns:a16="http://schemas.microsoft.com/office/drawing/2014/main" val="142031171"/>
                    </a:ext>
                  </a:extLst>
                </a:gridCol>
                <a:gridCol w="7985758">
                  <a:extLst>
                    <a:ext uri="{9D8B030D-6E8A-4147-A177-3AD203B41FA5}">
                      <a16:colId xmlns:a16="http://schemas.microsoft.com/office/drawing/2014/main" val="2987346144"/>
                    </a:ext>
                  </a:extLst>
                </a:gridCol>
              </a:tblGrid>
              <a:tr h="431672">
                <a:tc>
                  <a:txBody>
                    <a:bodyPr/>
                    <a:lstStyle/>
                    <a:p>
                      <a:r>
                        <a:rPr lang="en-GB" sz="1800" dirty="0"/>
                        <a:t>Use Scenario</a:t>
                      </a:r>
                    </a:p>
                  </a:txBody>
                  <a:tcPr/>
                </a:tc>
                <a:tc>
                  <a:txBody>
                    <a:bodyPr/>
                    <a:lstStyle/>
                    <a:p>
                      <a:r>
                        <a:rPr lang="en-GB" sz="1800" dirty="0"/>
                        <a:t>Impact to Pharma if No Exemption (based on OECD 2021 Definition)</a:t>
                      </a:r>
                    </a:p>
                  </a:txBody>
                  <a:tcPr/>
                </a:tc>
                <a:extLst>
                  <a:ext uri="{0D108BD9-81ED-4DB2-BD59-A6C34878D82A}">
                    <a16:rowId xmlns:a16="http://schemas.microsoft.com/office/drawing/2014/main" val="1158598823"/>
                  </a:ext>
                </a:extLst>
              </a:tr>
              <a:tr h="437667">
                <a:tc>
                  <a:txBody>
                    <a:bodyPr/>
                    <a:lstStyle/>
                    <a:p>
                      <a:r>
                        <a:rPr lang="en-GB" sz="1600" dirty="0"/>
                        <a:t>PFAS APIs</a:t>
                      </a:r>
                    </a:p>
                  </a:txBody>
                  <a:tcPr/>
                </a:tc>
                <a:tc>
                  <a:txBody>
                    <a:bodyPr/>
                    <a:lstStyle/>
                    <a:p>
                      <a:pPr marL="285750" indent="-285750">
                        <a:buFont typeface="Arial" panose="020B0604020202020204" pitchFamily="34" charset="0"/>
                        <a:buChar char="•"/>
                      </a:pPr>
                      <a:r>
                        <a:rPr lang="en-US" sz="1600" dirty="0"/>
                        <a:t>PFAS APIs would not be manufactured in that Member State (MS).</a:t>
                      </a:r>
                    </a:p>
                    <a:p>
                      <a:pPr marL="285750" indent="-285750">
                        <a:buFont typeface="Arial" panose="020B0604020202020204" pitchFamily="34" charset="0"/>
                        <a:buChar char="•"/>
                      </a:pPr>
                      <a:r>
                        <a:rPr lang="en-GB" sz="1600" dirty="0"/>
                        <a:t>PFAS drug product (final medicinal product) could not be marketed in that MS.</a:t>
                      </a:r>
                    </a:p>
                  </a:txBody>
                  <a:tcPr/>
                </a:tc>
                <a:extLst>
                  <a:ext uri="{0D108BD9-81ED-4DB2-BD59-A6C34878D82A}">
                    <a16:rowId xmlns:a16="http://schemas.microsoft.com/office/drawing/2014/main" val="2495330610"/>
                  </a:ext>
                </a:extLst>
              </a:tr>
              <a:tr h="437667">
                <a:tc>
                  <a:txBody>
                    <a:bodyPr/>
                    <a:lstStyle/>
                    <a:p>
                      <a:r>
                        <a:rPr lang="en-US" sz="1600" dirty="0"/>
                        <a:t>PFAS Excipients</a:t>
                      </a:r>
                      <a:endParaRPr lang="en-GB" sz="1600" dirty="0"/>
                    </a:p>
                  </a:txBody>
                  <a:tcPr/>
                </a:tc>
                <a:tc>
                  <a:txBody>
                    <a:bodyPr/>
                    <a:lstStyle/>
                    <a:p>
                      <a:r>
                        <a:rPr lang="en-US" sz="1600" dirty="0"/>
                        <a:t>Drug product could not be marketed in that MS</a:t>
                      </a:r>
                    </a:p>
                  </a:txBody>
                  <a:tcPr/>
                </a:tc>
                <a:extLst>
                  <a:ext uri="{0D108BD9-81ED-4DB2-BD59-A6C34878D82A}">
                    <a16:rowId xmlns:a16="http://schemas.microsoft.com/office/drawing/2014/main" val="2187136990"/>
                  </a:ext>
                </a:extLst>
              </a:tr>
              <a:tr h="437667">
                <a:tc>
                  <a:txBody>
                    <a:bodyPr/>
                    <a:lstStyle/>
                    <a:p>
                      <a:r>
                        <a:rPr lang="en-GB" sz="1600" dirty="0"/>
                        <a:t>PFAS Intermediates</a:t>
                      </a:r>
                    </a:p>
                  </a:txBody>
                  <a:tcPr/>
                </a:tc>
                <a:tc>
                  <a:txBody>
                    <a:bodyPr/>
                    <a:lstStyle/>
                    <a:p>
                      <a:r>
                        <a:rPr lang="en-GB" sz="1600" dirty="0"/>
                        <a:t>PFAS APIs would not be manufactured in that MS</a:t>
                      </a:r>
                    </a:p>
                  </a:txBody>
                  <a:tcPr/>
                </a:tc>
                <a:extLst>
                  <a:ext uri="{0D108BD9-81ED-4DB2-BD59-A6C34878D82A}">
                    <a16:rowId xmlns:a16="http://schemas.microsoft.com/office/drawing/2014/main" val="3288407911"/>
                  </a:ext>
                </a:extLst>
              </a:tr>
              <a:tr h="437667">
                <a:tc>
                  <a:txBody>
                    <a:bodyPr/>
                    <a:lstStyle/>
                    <a:p>
                      <a:r>
                        <a:rPr lang="en-GB" sz="1600" dirty="0"/>
                        <a:t>PFAS Reagents (TFA)</a:t>
                      </a:r>
                    </a:p>
                  </a:txBody>
                  <a:tcPr/>
                </a:tc>
                <a:tc>
                  <a:txBody>
                    <a:bodyPr/>
                    <a:lstStyle/>
                    <a:p>
                      <a:r>
                        <a:rPr lang="en-GB" sz="1600" dirty="0"/>
                        <a:t>Peptide APIs </a:t>
                      </a:r>
                      <a:r>
                        <a:rPr lang="en-US" sz="1600" dirty="0"/>
                        <a:t>would not be manufactured in that MS</a:t>
                      </a:r>
                      <a:endParaRPr lang="en-GB" sz="1600" dirty="0"/>
                    </a:p>
                  </a:txBody>
                  <a:tcPr/>
                </a:tc>
                <a:extLst>
                  <a:ext uri="{0D108BD9-81ED-4DB2-BD59-A6C34878D82A}">
                    <a16:rowId xmlns:a16="http://schemas.microsoft.com/office/drawing/2014/main" val="1323383910"/>
                  </a:ext>
                </a:extLst>
              </a:tr>
              <a:tr h="437667">
                <a:tc>
                  <a:txBody>
                    <a:bodyPr/>
                    <a:lstStyle/>
                    <a:p>
                      <a:r>
                        <a:rPr lang="en-GB" sz="1600" dirty="0"/>
                        <a:t>Medical Devices</a:t>
                      </a:r>
                    </a:p>
                  </a:txBody>
                  <a:tcPr/>
                </a:tc>
                <a:tc>
                  <a:txBody>
                    <a:bodyPr/>
                    <a:lstStyle/>
                    <a:p>
                      <a:r>
                        <a:rPr lang="en-GB" sz="1600" dirty="0"/>
                        <a:t>These products could not be manufactured or marketed in that MS</a:t>
                      </a:r>
                    </a:p>
                  </a:txBody>
                  <a:tcPr/>
                </a:tc>
                <a:extLst>
                  <a:ext uri="{0D108BD9-81ED-4DB2-BD59-A6C34878D82A}">
                    <a16:rowId xmlns:a16="http://schemas.microsoft.com/office/drawing/2014/main" val="2796115154"/>
                  </a:ext>
                </a:extLst>
              </a:tr>
              <a:tr h="437667">
                <a:tc>
                  <a:txBody>
                    <a:bodyPr/>
                    <a:lstStyle/>
                    <a:p>
                      <a:r>
                        <a:rPr lang="en-GB" sz="1600" dirty="0"/>
                        <a:t>Primary Packaging (Elastomers)</a:t>
                      </a:r>
                    </a:p>
                  </a:txBody>
                  <a:tcPr/>
                </a:tc>
                <a:tc>
                  <a:txBody>
                    <a:bodyPr/>
                    <a:lstStyle/>
                    <a:p>
                      <a:r>
                        <a:rPr lang="en-GB" sz="1600" dirty="0"/>
                        <a:t>These products could not be manufactured or marketed in that MS</a:t>
                      </a:r>
                    </a:p>
                  </a:txBody>
                  <a:tcPr/>
                </a:tc>
                <a:extLst>
                  <a:ext uri="{0D108BD9-81ED-4DB2-BD59-A6C34878D82A}">
                    <a16:rowId xmlns:a16="http://schemas.microsoft.com/office/drawing/2014/main" val="2912917028"/>
                  </a:ext>
                </a:extLst>
              </a:tr>
              <a:tr h="437667">
                <a:tc>
                  <a:txBody>
                    <a:bodyPr/>
                    <a:lstStyle/>
                    <a:p>
                      <a:r>
                        <a:rPr lang="en-GB" sz="1600" dirty="0"/>
                        <a:t>Primary Packaging (Blisters)</a:t>
                      </a:r>
                    </a:p>
                  </a:txBody>
                  <a:tcPr/>
                </a:tc>
                <a:tc>
                  <a:txBody>
                    <a:bodyPr/>
                    <a:lstStyle/>
                    <a:p>
                      <a:r>
                        <a:rPr lang="en-GB" sz="1600" dirty="0"/>
                        <a:t>These products could not be manufactured or marketed in that MS</a:t>
                      </a:r>
                    </a:p>
                  </a:txBody>
                  <a:tcPr/>
                </a:tc>
                <a:extLst>
                  <a:ext uri="{0D108BD9-81ED-4DB2-BD59-A6C34878D82A}">
                    <a16:rowId xmlns:a16="http://schemas.microsoft.com/office/drawing/2014/main" val="1143509449"/>
                  </a:ext>
                </a:extLst>
              </a:tr>
              <a:tr h="437667">
                <a:tc>
                  <a:txBody>
                    <a:bodyPr/>
                    <a:lstStyle/>
                    <a:p>
                      <a:r>
                        <a:rPr lang="en-GB" sz="1600" dirty="0"/>
                        <a:t>Fixed and/or Consumable Equip.</a:t>
                      </a:r>
                    </a:p>
                  </a:txBody>
                  <a:tcPr/>
                </a:tc>
                <a:tc>
                  <a:txBody>
                    <a:bodyPr/>
                    <a:lstStyle/>
                    <a:p>
                      <a:r>
                        <a:rPr lang="en-GB" sz="1600" dirty="0"/>
                        <a:t>APIs &amp; Drug Products </a:t>
                      </a:r>
                      <a:r>
                        <a:rPr lang="en-US" sz="1600" dirty="0"/>
                        <a:t>would not be manufactured in that MS</a:t>
                      </a:r>
                      <a:endParaRPr lang="en-GB" sz="1600" dirty="0"/>
                    </a:p>
                  </a:txBody>
                  <a:tcPr/>
                </a:tc>
                <a:extLst>
                  <a:ext uri="{0D108BD9-81ED-4DB2-BD59-A6C34878D82A}">
                    <a16:rowId xmlns:a16="http://schemas.microsoft.com/office/drawing/2014/main" val="2257027973"/>
                  </a:ext>
                </a:extLst>
              </a:tr>
            </a:tbl>
          </a:graphicData>
        </a:graphic>
      </p:graphicFrame>
      <p:sp>
        <p:nvSpPr>
          <p:cNvPr id="4" name="Slide Number Placeholder 3">
            <a:extLst>
              <a:ext uri="{FF2B5EF4-FFF2-40B4-BE49-F238E27FC236}">
                <a16:creationId xmlns:a16="http://schemas.microsoft.com/office/drawing/2014/main" id="{37A07AED-77A9-6C5D-F6A9-C49C4969EFC4}"/>
              </a:ext>
            </a:extLst>
          </p:cNvPr>
          <p:cNvSpPr>
            <a:spLocks noGrp="1"/>
          </p:cNvSpPr>
          <p:nvPr>
            <p:ph type="sldNum" sz="quarter" idx="4294967295"/>
          </p:nvPr>
        </p:nvSpPr>
        <p:spPr>
          <a:xfrm>
            <a:off x="11176000" y="6636574"/>
            <a:ext cx="609600" cy="1903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519479B-BA5C-4C96-9BD2-9C6D4C51F45E}" type="slidenum">
              <a:rPr lang="en-US" sz="1000" b="1" smtClean="0">
                <a:solidFill>
                  <a:schemeClr val="tx1">
                    <a:lumMod val="75000"/>
                    <a:lumOff val="25000"/>
                  </a:schemeClr>
                </a:solidFill>
                <a:latin typeface="Calibri" panose="020F0502020204030204" pitchFamily="34" charset="0"/>
              </a:rPr>
              <a:pPr algn="ctr"/>
              <a:t>9</a:t>
            </a:fld>
            <a:endParaRPr lang="en-US" sz="1000" b="1" dirty="0">
              <a:solidFill>
                <a:schemeClr val="tx1">
                  <a:lumMod val="75000"/>
                  <a:lumOff val="25000"/>
                </a:schemeClr>
              </a:solidFill>
              <a:latin typeface="Calibri" panose="020F0502020204030204" pitchFamily="34" charset="0"/>
            </a:endParaRPr>
          </a:p>
        </p:txBody>
      </p:sp>
      <p:sp>
        <p:nvSpPr>
          <p:cNvPr id="7" name="Rectangle 6">
            <a:extLst>
              <a:ext uri="{FF2B5EF4-FFF2-40B4-BE49-F238E27FC236}">
                <a16:creationId xmlns:a16="http://schemas.microsoft.com/office/drawing/2014/main" id="{25358D20-2879-86EF-0FDF-953F143349C5}"/>
              </a:ext>
            </a:extLst>
          </p:cNvPr>
          <p:cNvSpPr/>
          <p:nvPr/>
        </p:nvSpPr>
        <p:spPr>
          <a:xfrm>
            <a:off x="304802" y="5671538"/>
            <a:ext cx="11582396" cy="1003478"/>
          </a:xfrm>
          <a:prstGeom prst="rect">
            <a:avLst/>
          </a:prstGeom>
          <a:solidFill>
            <a:schemeClr val="bg1">
              <a:lumMod val="8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3D8D49E-F4B4-24F4-06FE-88DB32EA0960}"/>
              </a:ext>
            </a:extLst>
          </p:cNvPr>
          <p:cNvSpPr txBox="1"/>
          <p:nvPr/>
        </p:nvSpPr>
        <p:spPr>
          <a:xfrm>
            <a:off x="365763" y="5744343"/>
            <a:ext cx="11480798" cy="830997"/>
          </a:xfrm>
          <a:prstGeom prst="rect">
            <a:avLst/>
          </a:prstGeom>
          <a:solidFill>
            <a:schemeClr val="bg1">
              <a:lumMod val="85000"/>
            </a:schemeClr>
          </a:solidFill>
        </p:spPr>
        <p:txBody>
          <a:bodyPr wrap="square" rtlCol="0">
            <a:spAutoFit/>
          </a:bodyPr>
          <a:lstStyle/>
          <a:p>
            <a:r>
              <a:rPr lang="en-GB" sz="1200" b="1" dirty="0"/>
              <a:t>What the Pharma Sector </a:t>
            </a:r>
            <a:r>
              <a:rPr lang="en-GB" sz="1200" b="1"/>
              <a:t>might consider </a:t>
            </a:r>
            <a:r>
              <a:rPr lang="en-GB" sz="1200" b="1" dirty="0"/>
              <a:t>asking for in the Proposed PFAS Restriction?</a:t>
            </a:r>
          </a:p>
          <a:p>
            <a:r>
              <a:rPr lang="en-US" sz="1200" dirty="0"/>
              <a:t>A combination of exemptions and time unlimited/limited derogations until alternatives are (a) identified and (b) commercially available in the quantities required by our sector. “Without these exemptions and derogations, the proposal ‘will effectively stop all manufacturing in Europe’ within a few years” </a:t>
            </a:r>
            <a:r>
              <a:rPr lang="en-US" sz="1200" i="1" dirty="0"/>
              <a:t>Lars </a:t>
            </a:r>
            <a:r>
              <a:rPr lang="en-US" sz="1200" i="1" dirty="0" err="1"/>
              <a:t>Fruergaard</a:t>
            </a:r>
            <a:r>
              <a:rPr lang="en-US" sz="1200" i="1" dirty="0"/>
              <a:t> </a:t>
            </a:r>
            <a:r>
              <a:rPr lang="en-US" sz="1200" i="1" dirty="0" err="1"/>
              <a:t>Jørgensen</a:t>
            </a:r>
            <a:r>
              <a:rPr lang="en-US" sz="1200" i="1" dirty="0"/>
              <a:t>, chief executive of Novo Nordisk, a Danish drugmaker, and Efpia president </a:t>
            </a:r>
            <a:r>
              <a:rPr lang="en-US" sz="1200" i="1" dirty="0">
                <a:hlinkClick r:id="rId2"/>
              </a:rPr>
              <a:t>speaking to the FT 3</a:t>
            </a:r>
            <a:r>
              <a:rPr lang="en-US" sz="1200" i="1" baseline="30000" dirty="0">
                <a:hlinkClick r:id="rId2"/>
              </a:rPr>
              <a:t>rd</a:t>
            </a:r>
            <a:r>
              <a:rPr lang="en-US" sz="1200" i="1" dirty="0">
                <a:hlinkClick r:id="rId2"/>
              </a:rPr>
              <a:t> July 2023</a:t>
            </a:r>
            <a:endParaRPr lang="en-GB" sz="1200" i="1" dirty="0"/>
          </a:p>
        </p:txBody>
      </p:sp>
    </p:spTree>
    <p:extLst>
      <p:ext uri="{BB962C8B-B14F-4D97-AF65-F5344CB8AC3E}">
        <p14:creationId xmlns:p14="http://schemas.microsoft.com/office/powerpoint/2010/main" val="14677839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AmChamEU-colors">
      <a:dk1>
        <a:srgbClr val="00205B"/>
      </a:dk1>
      <a:lt1>
        <a:srgbClr val="FFFFFF"/>
      </a:lt1>
      <a:dk2>
        <a:srgbClr val="00205B"/>
      </a:dk2>
      <a:lt2>
        <a:srgbClr val="E7E6E6"/>
      </a:lt2>
      <a:accent1>
        <a:srgbClr val="00205B"/>
      </a:accent1>
      <a:accent2>
        <a:srgbClr val="BF0D3E"/>
      </a:accent2>
      <a:accent3>
        <a:srgbClr val="B3A369"/>
      </a:accent3>
      <a:accent4>
        <a:srgbClr val="00B388"/>
      </a:accent4>
      <a:accent5>
        <a:srgbClr val="4EC3E0"/>
      </a:accent5>
      <a:accent6>
        <a:srgbClr val="FFC845"/>
      </a:accent6>
      <a:hlink>
        <a:srgbClr val="4EC3E0"/>
      </a:hlink>
      <a:folHlink>
        <a:srgbClr val="00205B"/>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mChamEU_PANORAMIC - Copy" id="{7141C4AD-4F3F-1546-A60F-9F1BF48DB197}" vid="{62132517-D9C2-C94B-9964-048CF725E715}"/>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CECA7B0D0AFD488A7EBF180AA56C53" ma:contentTypeVersion="11" ma:contentTypeDescription="Create a new document." ma:contentTypeScope="" ma:versionID="4b3ce01a496435b9fea749d2f593218f">
  <xsd:schema xmlns:xsd="http://www.w3.org/2001/XMLSchema" xmlns:xs="http://www.w3.org/2001/XMLSchema" xmlns:p="http://schemas.microsoft.com/office/2006/metadata/properties" xmlns:ns2="94539e27-1932-48e8-96f9-382f1cb465e9" xmlns:ns3="14b7caf2-3341-4492-9b2b-67b9a445c195" targetNamespace="http://schemas.microsoft.com/office/2006/metadata/properties" ma:root="true" ma:fieldsID="8baff165cb1b952c9f085bfb6eaaffb7" ns2:_="" ns3:_="">
    <xsd:import namespace="94539e27-1932-48e8-96f9-382f1cb465e9"/>
    <xsd:import namespace="14b7caf2-3341-4492-9b2b-67b9a445c19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bjectDetectorVersion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539e27-1932-48e8-96f9-382f1cb465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cb3f3ec-91a1-4c3c-bba6-b8191504b7bc"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4b7caf2-3341-4492-9b2b-67b9a445c19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00232297-33f9-4471-ae8d-a48ed9551613}" ma:internalName="TaxCatchAll" ma:showField="CatchAllData" ma:web="14b7caf2-3341-4492-9b2b-67b9a445c19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14b7caf2-3341-4492-9b2b-67b9a445c195">
      <UserInfo>
        <DisplayName>Karina Grucka</DisplayName>
        <AccountId>2191</AccountId>
        <AccountType/>
      </UserInfo>
      <UserInfo>
        <DisplayName>Sam Schatmeyer</DisplayName>
        <AccountId>2248</AccountId>
        <AccountType/>
      </UserInfo>
    </SharedWithUsers>
    <lcf76f155ced4ddcb4097134ff3c332f xmlns="94539e27-1932-48e8-96f9-382f1cb465e9">
      <Terms xmlns="http://schemas.microsoft.com/office/infopath/2007/PartnerControls"/>
    </lcf76f155ced4ddcb4097134ff3c332f>
    <TaxCatchAll xmlns="14b7caf2-3341-4492-9b2b-67b9a445c195" xsi:nil="true"/>
  </documentManagement>
</p:properties>
</file>

<file path=customXml/itemProps1.xml><?xml version="1.0" encoding="utf-8"?>
<ds:datastoreItem xmlns:ds="http://schemas.openxmlformats.org/officeDocument/2006/customXml" ds:itemID="{BC0D1AAD-4DF3-43B3-9D57-77200CD70982}">
  <ds:schemaRefs>
    <ds:schemaRef ds:uri="14b7caf2-3341-4492-9b2b-67b9a445c195"/>
    <ds:schemaRef ds:uri="94539e27-1932-48e8-96f9-382f1cb465e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E2DD2E5-496A-4D8A-AE8B-BA92AF6D456D}">
  <ds:schemaRefs>
    <ds:schemaRef ds:uri="http://schemas.microsoft.com/sharepoint/v3/contenttype/forms"/>
  </ds:schemaRefs>
</ds:datastoreItem>
</file>

<file path=customXml/itemProps3.xml><?xml version="1.0" encoding="utf-8"?>
<ds:datastoreItem xmlns:ds="http://schemas.openxmlformats.org/officeDocument/2006/customXml" ds:itemID="{C104A519-E881-4CB8-BE46-795323FCDBB2}">
  <ds:schemaRefs>
    <ds:schemaRef ds:uri="94539e27-1932-48e8-96f9-382f1cb465e9"/>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14b7caf2-3341-4492-9b2b-67b9a445c195"/>
    <ds:schemaRef ds:uri="http://www.w3.org/XML/1998/namespace"/>
    <ds:schemaRef ds:uri="http://purl.org/dc/dcmitype/"/>
  </ds:schemaRefs>
</ds:datastoreItem>
</file>

<file path=docMetadata/LabelInfo.xml><?xml version="1.0" encoding="utf-8"?>
<clbl:labelList xmlns:clbl="http://schemas.microsoft.com/office/2020/mipLabelMetadata">
  <clbl:label id="{6c5697cc-1ece-4c48-8e3b-7c379c02aab6}" enabled="0" method="" siteId="{6c5697cc-1ece-4c48-8e3b-7c379c02aab6}" removed="1"/>
</clbl:labelList>
</file>

<file path=docProps/app.xml><?xml version="1.0" encoding="utf-8"?>
<Properties xmlns="http://schemas.openxmlformats.org/officeDocument/2006/extended-properties" xmlns:vt="http://schemas.openxmlformats.org/officeDocument/2006/docPropsVTypes">
  <TotalTime>9772</TotalTime>
  <Words>3700</Words>
  <Application>Microsoft Office PowerPoint</Application>
  <PresentationFormat>Widescreen</PresentationFormat>
  <Paragraphs>334</Paragraphs>
  <Slides>27</Slides>
  <Notes>3</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27</vt:i4>
      </vt:variant>
    </vt:vector>
  </HeadingPairs>
  <TitlesOfParts>
    <vt:vector size="38" baseType="lpstr">
      <vt:lpstr>Arial</vt:lpstr>
      <vt:lpstr>Calibri</vt:lpstr>
      <vt:lpstr>Calibri Light</vt:lpstr>
      <vt:lpstr>Gotham Book</vt:lpstr>
      <vt:lpstr>Symbol</vt:lpstr>
      <vt:lpstr>Verdana</vt:lpstr>
      <vt:lpstr>Wingdings</vt:lpstr>
      <vt:lpstr>1_Office Theme</vt:lpstr>
      <vt:lpstr>2_Office Theme</vt:lpstr>
      <vt:lpstr>2_Custom Design</vt:lpstr>
      <vt:lpstr>think-cell Slide</vt:lpstr>
      <vt:lpstr>PowerPoint Presentation</vt:lpstr>
      <vt:lpstr>What are Per- and poly-fluoroalkyl (PFAS) substances?</vt:lpstr>
      <vt:lpstr>EU PFAS restriction</vt:lpstr>
      <vt:lpstr>What is REACH and a REACH restriction?</vt:lpstr>
      <vt:lpstr>What is the EU PFAS REACH Restriction?</vt:lpstr>
      <vt:lpstr>EU | State of Play</vt:lpstr>
      <vt:lpstr>PFAS restriction calendar (2023-2026)</vt:lpstr>
      <vt:lpstr>What would be the impact of the PFAS restriction on the industry?</vt:lpstr>
      <vt:lpstr>Pharmaceutical sector – Cindy Nam - Pfizer </vt:lpstr>
      <vt:lpstr>Pharmaceutical sector</vt:lpstr>
      <vt:lpstr>Medical Technology – Marc Theurer, Gore</vt:lpstr>
      <vt:lpstr>Applications in Medical Technology</vt:lpstr>
      <vt:lpstr>Defense and aerospace – Wojtek Popielarz, Gore</vt:lpstr>
      <vt:lpstr>Applications in Aerospace |Example</vt:lpstr>
      <vt:lpstr>Energy sector – Antonio Clemente, Baker Hughes</vt:lpstr>
      <vt:lpstr>Applications in Clean Energy</vt:lpstr>
      <vt:lpstr>Electrical switchgear and grid expansion– Bertrand Portal, GE Verona</vt:lpstr>
      <vt:lpstr>Construction and Mining Equipment Manufacturer Dr. Kellerbauer, Holger (Caterpillar) </vt:lpstr>
      <vt:lpstr>Mobile air-con, heating and cooling, foams – William Parker, Honeywell </vt:lpstr>
      <vt:lpstr>Applications in the Cold Chain</vt:lpstr>
      <vt:lpstr>Chemical Producers / Processing Industries– Susanne Veith, DuPont </vt:lpstr>
      <vt:lpstr>Applications in Chemical Production - – Susanne Veith, DuPont</vt:lpstr>
      <vt:lpstr>Way forward – alternatives to a blanket ban exist</vt:lpstr>
      <vt:lpstr>Overview Legislative and regulatory iniatives on PFAS | Global</vt:lpstr>
      <vt:lpstr>US | State of Play</vt:lpstr>
      <vt:lpstr>UK | State of Play</vt:lpstr>
      <vt:lpstr>Japan | State of Play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 O'Hare</dc:creator>
  <cp:lastModifiedBy>Elena Maccaferri</cp:lastModifiedBy>
  <cp:revision>101</cp:revision>
  <dcterms:created xsi:type="dcterms:W3CDTF">2022-02-09T14:44:01Z</dcterms:created>
  <dcterms:modified xsi:type="dcterms:W3CDTF">2023-07-13T07:44:49Z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0x01010018CECA7B0D0AFD488A7EBF180AA56C53</vt:lpwstr>
  </property>
  <property fmtid="{D5CDD505-2E9C-101B-9397-08002B2CF9AE}" pid="3" name="MediaServiceImageTags">
    <vt:lpwstr/>
  </property>
</Properties>
</file>