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7"/>
  </p:notesMasterIdLst>
  <p:sldIdLst>
    <p:sldId id="280" r:id="rId5"/>
    <p:sldId id="317" r:id="rId6"/>
    <p:sldId id="2147474248" r:id="rId7"/>
    <p:sldId id="2147474215" r:id="rId8"/>
    <p:sldId id="2147474249" r:id="rId9"/>
    <p:sldId id="2147474252" r:id="rId10"/>
    <p:sldId id="2147474250" r:id="rId11"/>
    <p:sldId id="287" r:id="rId12"/>
    <p:sldId id="286" r:id="rId13"/>
    <p:sldId id="288" r:id="rId14"/>
    <p:sldId id="2147474251" r:id="rId15"/>
    <p:sldId id="316"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0D3E"/>
    <a:srgbClr val="4FC3E0"/>
    <a:srgbClr val="00A488"/>
    <a:srgbClr val="00AD88"/>
    <a:srgbClr val="FFBF45"/>
    <a:srgbClr val="FFC813"/>
    <a:srgbClr val="E10D3E"/>
    <a:srgbClr val="DF0D3E"/>
    <a:srgbClr val="EC0D3E"/>
    <a:srgbClr val="00205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E2DB25D-9090-497E-B289-CADFDDEF874B}" v="6" dt="2025-09-12T08:17:02.61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1646" autoAdjust="0"/>
  </p:normalViewPr>
  <p:slideViewPr>
    <p:cSldViewPr snapToGrid="0" snapToObjects="1">
      <p:cViewPr varScale="1">
        <p:scale>
          <a:sx n="101" d="100"/>
          <a:sy n="101" d="100"/>
        </p:scale>
        <p:origin x="990" y="7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9E4B06D-CFA9-B543-B713-6991FC3B07A9}" type="datetimeFigureOut">
              <a:rPr lang="en-US" smtClean="0"/>
              <a:t>9/12/2025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E76792A-5C3B-7147-8E3D-E22306E083B0}" type="slidenum">
              <a:rPr lang="en-US" smtClean="0"/>
              <a:t>‹#›</a:t>
            </a:fld>
            <a:endParaRPr lang="en-US"/>
          </a:p>
        </p:txBody>
      </p:sp>
    </p:spTree>
    <p:extLst>
      <p:ext uri="{BB962C8B-B14F-4D97-AF65-F5344CB8AC3E}">
        <p14:creationId xmlns:p14="http://schemas.microsoft.com/office/powerpoint/2010/main" val="1698064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Malte</a:t>
            </a:r>
            <a:endParaRPr lang="en-BE" dirty="0"/>
          </a:p>
        </p:txBody>
      </p:sp>
      <p:sp>
        <p:nvSpPr>
          <p:cNvPr id="4" name="Slide Number Placeholder 3"/>
          <p:cNvSpPr>
            <a:spLocks noGrp="1"/>
          </p:cNvSpPr>
          <p:nvPr>
            <p:ph type="sldNum" sz="quarter" idx="5"/>
          </p:nvPr>
        </p:nvSpPr>
        <p:spPr/>
        <p:txBody>
          <a:bodyPr/>
          <a:lstStyle/>
          <a:p>
            <a:fld id="{6E76792A-5C3B-7147-8E3D-E22306E083B0}" type="slidenum">
              <a:rPr lang="en-US" smtClean="0"/>
              <a:t>2</a:t>
            </a:fld>
            <a:endParaRPr lang="en-US"/>
          </a:p>
        </p:txBody>
      </p:sp>
    </p:spTree>
    <p:extLst>
      <p:ext uri="{BB962C8B-B14F-4D97-AF65-F5344CB8AC3E}">
        <p14:creationId xmlns:p14="http://schemas.microsoft.com/office/powerpoint/2010/main" val="41276035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Malte</a:t>
            </a:r>
            <a:endParaRPr lang="en-BE" dirty="0"/>
          </a:p>
        </p:txBody>
      </p:sp>
      <p:sp>
        <p:nvSpPr>
          <p:cNvPr id="4" name="Slide Number Placeholder 3"/>
          <p:cNvSpPr>
            <a:spLocks noGrp="1"/>
          </p:cNvSpPr>
          <p:nvPr>
            <p:ph type="sldNum" sz="quarter" idx="5"/>
          </p:nvPr>
        </p:nvSpPr>
        <p:spPr/>
        <p:txBody>
          <a:bodyPr/>
          <a:lstStyle/>
          <a:p>
            <a:fld id="{6E76792A-5C3B-7147-8E3D-E22306E083B0}" type="slidenum">
              <a:rPr lang="en-US" smtClean="0"/>
              <a:t>11</a:t>
            </a:fld>
            <a:endParaRPr lang="en-US"/>
          </a:p>
        </p:txBody>
      </p:sp>
    </p:spTree>
    <p:extLst>
      <p:ext uri="{BB962C8B-B14F-4D97-AF65-F5344CB8AC3E}">
        <p14:creationId xmlns:p14="http://schemas.microsoft.com/office/powerpoint/2010/main" val="36283983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Micol</a:t>
            </a:r>
            <a:endParaRPr lang="en-BE" dirty="0"/>
          </a:p>
        </p:txBody>
      </p:sp>
      <p:sp>
        <p:nvSpPr>
          <p:cNvPr id="4" name="Slide Number Placeholder 3"/>
          <p:cNvSpPr>
            <a:spLocks noGrp="1"/>
          </p:cNvSpPr>
          <p:nvPr>
            <p:ph type="sldNum" sz="quarter" idx="5"/>
          </p:nvPr>
        </p:nvSpPr>
        <p:spPr/>
        <p:txBody>
          <a:bodyPr/>
          <a:lstStyle/>
          <a:p>
            <a:fld id="{6E76792A-5C3B-7147-8E3D-E22306E083B0}" type="slidenum">
              <a:rPr lang="en-US" smtClean="0"/>
              <a:t>3</a:t>
            </a:fld>
            <a:endParaRPr lang="en-US"/>
          </a:p>
        </p:txBody>
      </p:sp>
    </p:spTree>
    <p:extLst>
      <p:ext uri="{BB962C8B-B14F-4D97-AF65-F5344CB8AC3E}">
        <p14:creationId xmlns:p14="http://schemas.microsoft.com/office/powerpoint/2010/main" val="6965628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Micol</a:t>
            </a:r>
            <a:endParaRPr lang="en-BE" dirty="0"/>
          </a:p>
        </p:txBody>
      </p:sp>
      <p:sp>
        <p:nvSpPr>
          <p:cNvPr id="4" name="Slide Number Placeholder 3"/>
          <p:cNvSpPr>
            <a:spLocks noGrp="1"/>
          </p:cNvSpPr>
          <p:nvPr>
            <p:ph type="sldNum" sz="quarter" idx="5"/>
          </p:nvPr>
        </p:nvSpPr>
        <p:spPr/>
        <p:txBody>
          <a:bodyPr/>
          <a:lstStyle/>
          <a:p>
            <a:fld id="{6E76792A-5C3B-7147-8E3D-E22306E083B0}" type="slidenum">
              <a:rPr lang="en-US" smtClean="0"/>
              <a:t>4</a:t>
            </a:fld>
            <a:endParaRPr lang="en-US"/>
          </a:p>
        </p:txBody>
      </p:sp>
    </p:spTree>
    <p:extLst>
      <p:ext uri="{BB962C8B-B14F-4D97-AF65-F5344CB8AC3E}">
        <p14:creationId xmlns:p14="http://schemas.microsoft.com/office/powerpoint/2010/main" val="17628321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Micol</a:t>
            </a:r>
            <a:endParaRPr lang="en-BE" dirty="0"/>
          </a:p>
        </p:txBody>
      </p:sp>
      <p:sp>
        <p:nvSpPr>
          <p:cNvPr id="4" name="Slide Number Placeholder 3"/>
          <p:cNvSpPr>
            <a:spLocks noGrp="1"/>
          </p:cNvSpPr>
          <p:nvPr>
            <p:ph type="sldNum" sz="quarter" idx="5"/>
          </p:nvPr>
        </p:nvSpPr>
        <p:spPr/>
        <p:txBody>
          <a:bodyPr/>
          <a:lstStyle/>
          <a:p>
            <a:fld id="{6E76792A-5C3B-7147-8E3D-E22306E083B0}" type="slidenum">
              <a:rPr lang="en-US" smtClean="0"/>
              <a:t>5</a:t>
            </a:fld>
            <a:endParaRPr lang="en-US"/>
          </a:p>
        </p:txBody>
      </p:sp>
    </p:spTree>
    <p:extLst>
      <p:ext uri="{BB962C8B-B14F-4D97-AF65-F5344CB8AC3E}">
        <p14:creationId xmlns:p14="http://schemas.microsoft.com/office/powerpoint/2010/main" val="31366989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Thibaut</a:t>
            </a:r>
            <a:endParaRPr lang="en-BE" dirty="0"/>
          </a:p>
        </p:txBody>
      </p:sp>
      <p:sp>
        <p:nvSpPr>
          <p:cNvPr id="4" name="Slide Number Placeholder 3"/>
          <p:cNvSpPr>
            <a:spLocks noGrp="1"/>
          </p:cNvSpPr>
          <p:nvPr>
            <p:ph type="sldNum" sz="quarter" idx="5"/>
          </p:nvPr>
        </p:nvSpPr>
        <p:spPr/>
        <p:txBody>
          <a:bodyPr/>
          <a:lstStyle/>
          <a:p>
            <a:fld id="{6E76792A-5C3B-7147-8E3D-E22306E083B0}" type="slidenum">
              <a:rPr lang="en-US" smtClean="0"/>
              <a:t>6</a:t>
            </a:fld>
            <a:endParaRPr lang="en-US"/>
          </a:p>
        </p:txBody>
      </p:sp>
    </p:spTree>
    <p:extLst>
      <p:ext uri="{BB962C8B-B14F-4D97-AF65-F5344CB8AC3E}">
        <p14:creationId xmlns:p14="http://schemas.microsoft.com/office/powerpoint/2010/main" val="3326568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Francoise</a:t>
            </a:r>
            <a:endParaRPr lang="en-BE" dirty="0"/>
          </a:p>
        </p:txBody>
      </p:sp>
      <p:sp>
        <p:nvSpPr>
          <p:cNvPr id="4" name="Slide Number Placeholder 3"/>
          <p:cNvSpPr>
            <a:spLocks noGrp="1"/>
          </p:cNvSpPr>
          <p:nvPr>
            <p:ph type="sldNum" sz="quarter" idx="5"/>
          </p:nvPr>
        </p:nvSpPr>
        <p:spPr/>
        <p:txBody>
          <a:bodyPr/>
          <a:lstStyle/>
          <a:p>
            <a:fld id="{6E76792A-5C3B-7147-8E3D-E22306E083B0}" type="slidenum">
              <a:rPr lang="en-US" smtClean="0"/>
              <a:t>7</a:t>
            </a:fld>
            <a:endParaRPr lang="en-US"/>
          </a:p>
        </p:txBody>
      </p:sp>
    </p:spTree>
    <p:extLst>
      <p:ext uri="{BB962C8B-B14F-4D97-AF65-F5344CB8AC3E}">
        <p14:creationId xmlns:p14="http://schemas.microsoft.com/office/powerpoint/2010/main" val="10846357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Thibaut</a:t>
            </a:r>
            <a:endParaRPr lang="en-BE" dirty="0"/>
          </a:p>
        </p:txBody>
      </p:sp>
      <p:sp>
        <p:nvSpPr>
          <p:cNvPr id="4" name="Slide Number Placeholder 3"/>
          <p:cNvSpPr>
            <a:spLocks noGrp="1"/>
          </p:cNvSpPr>
          <p:nvPr>
            <p:ph type="sldNum" sz="quarter" idx="5"/>
          </p:nvPr>
        </p:nvSpPr>
        <p:spPr/>
        <p:txBody>
          <a:bodyPr/>
          <a:lstStyle/>
          <a:p>
            <a:fld id="{6E76792A-5C3B-7147-8E3D-E22306E083B0}" type="slidenum">
              <a:rPr lang="en-US" smtClean="0"/>
              <a:t>8</a:t>
            </a:fld>
            <a:endParaRPr lang="en-US"/>
          </a:p>
        </p:txBody>
      </p:sp>
    </p:spTree>
    <p:extLst>
      <p:ext uri="{BB962C8B-B14F-4D97-AF65-F5344CB8AC3E}">
        <p14:creationId xmlns:p14="http://schemas.microsoft.com/office/powerpoint/2010/main" val="349781438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err="1"/>
              <a:t>Thiabut</a:t>
            </a:r>
            <a:endParaRPr lang="en-BE" dirty="0"/>
          </a:p>
        </p:txBody>
      </p:sp>
      <p:sp>
        <p:nvSpPr>
          <p:cNvPr id="4" name="Slide Number Placeholder 3"/>
          <p:cNvSpPr>
            <a:spLocks noGrp="1"/>
          </p:cNvSpPr>
          <p:nvPr>
            <p:ph type="sldNum" sz="quarter" idx="5"/>
          </p:nvPr>
        </p:nvSpPr>
        <p:spPr/>
        <p:txBody>
          <a:bodyPr/>
          <a:lstStyle/>
          <a:p>
            <a:fld id="{6E76792A-5C3B-7147-8E3D-E22306E083B0}" type="slidenum">
              <a:rPr lang="en-US" smtClean="0"/>
              <a:t>9</a:t>
            </a:fld>
            <a:endParaRPr lang="en-US"/>
          </a:p>
        </p:txBody>
      </p:sp>
    </p:spTree>
    <p:extLst>
      <p:ext uri="{BB962C8B-B14F-4D97-AF65-F5344CB8AC3E}">
        <p14:creationId xmlns:p14="http://schemas.microsoft.com/office/powerpoint/2010/main" val="37814284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Thibaut</a:t>
            </a:r>
            <a:endParaRPr lang="en-BE" dirty="0"/>
          </a:p>
        </p:txBody>
      </p:sp>
      <p:sp>
        <p:nvSpPr>
          <p:cNvPr id="4" name="Slide Number Placeholder 3"/>
          <p:cNvSpPr>
            <a:spLocks noGrp="1"/>
          </p:cNvSpPr>
          <p:nvPr>
            <p:ph type="sldNum" sz="quarter" idx="5"/>
          </p:nvPr>
        </p:nvSpPr>
        <p:spPr/>
        <p:txBody>
          <a:bodyPr/>
          <a:lstStyle/>
          <a:p>
            <a:fld id="{6E76792A-5C3B-7147-8E3D-E22306E083B0}" type="slidenum">
              <a:rPr lang="en-US" smtClean="0"/>
              <a:t>10</a:t>
            </a:fld>
            <a:endParaRPr lang="en-US"/>
          </a:p>
        </p:txBody>
      </p:sp>
    </p:spTree>
    <p:extLst>
      <p:ext uri="{BB962C8B-B14F-4D97-AF65-F5344CB8AC3E}">
        <p14:creationId xmlns:p14="http://schemas.microsoft.com/office/powerpoint/2010/main" val="29399931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hyperlink" Target="https://www.linkedin.com/company/american-chamber-of-commerce-to-the-european-union-amcham-eu-/?viewAsMember=true" TargetMode="External"/><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hyperlink" Target="mailto:CHA@amchameu.eu" TargetMode="Externa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23" name="Rectangle 22"/>
          <p:cNvSpPr/>
          <p:nvPr userDrawn="1"/>
        </p:nvSpPr>
        <p:spPr>
          <a:xfrm>
            <a:off x="0" y="1"/>
            <a:ext cx="12192000" cy="5364188"/>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05B"/>
              </a:solidFill>
            </a:endParaRPr>
          </a:p>
        </p:txBody>
      </p:sp>
      <p:cxnSp>
        <p:nvCxnSpPr>
          <p:cNvPr id="24" name="Straight Connector 23"/>
          <p:cNvCxnSpPr/>
          <p:nvPr userDrawn="1"/>
        </p:nvCxnSpPr>
        <p:spPr>
          <a:xfrm>
            <a:off x="0" y="5379496"/>
            <a:ext cx="12192000" cy="5193"/>
          </a:xfrm>
          <a:prstGeom prst="line">
            <a:avLst/>
          </a:prstGeom>
          <a:ln w="50800">
            <a:solidFill>
              <a:srgbClr val="BF0D3E"/>
            </a:solidFill>
          </a:ln>
        </p:spPr>
        <p:style>
          <a:lnRef idx="1">
            <a:schemeClr val="accent1"/>
          </a:lnRef>
          <a:fillRef idx="0">
            <a:schemeClr val="accent1"/>
          </a:fillRef>
          <a:effectRef idx="0">
            <a:schemeClr val="accent1"/>
          </a:effectRef>
          <a:fontRef idx="minor">
            <a:schemeClr val="tx1"/>
          </a:fontRef>
        </p:style>
      </p:cxnSp>
      <p:sp>
        <p:nvSpPr>
          <p:cNvPr id="14" name="Rectangle 13"/>
          <p:cNvSpPr/>
          <p:nvPr userDrawn="1"/>
        </p:nvSpPr>
        <p:spPr>
          <a:xfrm>
            <a:off x="0" y="5673377"/>
            <a:ext cx="12191999" cy="119463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73352" y="5687674"/>
            <a:ext cx="2187317" cy="954685"/>
          </a:xfrm>
          <a:prstGeom prst="rect">
            <a:avLst/>
          </a:prstGeom>
        </p:spPr>
      </p:pic>
      <p:sp>
        <p:nvSpPr>
          <p:cNvPr id="20" name="TextBox 19"/>
          <p:cNvSpPr txBox="1"/>
          <p:nvPr userDrawn="1"/>
        </p:nvSpPr>
        <p:spPr>
          <a:xfrm>
            <a:off x="5085962" y="5979126"/>
            <a:ext cx="2540372" cy="477054"/>
          </a:xfrm>
          <a:prstGeom prst="rect">
            <a:avLst/>
          </a:prstGeom>
          <a:noFill/>
        </p:spPr>
        <p:txBody>
          <a:bodyPr wrap="square" rtlCol="0">
            <a:spAutoFit/>
          </a:bodyPr>
          <a:lstStyle/>
          <a:p>
            <a:r>
              <a:rPr lang="en-US" sz="2500" dirty="0" err="1">
                <a:solidFill>
                  <a:srgbClr val="00205B"/>
                </a:solidFill>
                <a:latin typeface="Calibri" charset="0"/>
                <a:ea typeface="Calibri" charset="0"/>
                <a:cs typeface="Calibri" charset="0"/>
              </a:rPr>
              <a:t>amchameu.eu</a:t>
            </a:r>
            <a:endParaRPr lang="en-US" sz="2500" dirty="0">
              <a:solidFill>
                <a:srgbClr val="00205B"/>
              </a:solidFill>
              <a:latin typeface="Calibri" charset="0"/>
              <a:ea typeface="Calibri" charset="0"/>
              <a:cs typeface="Calibri" charset="0"/>
            </a:endParaRPr>
          </a:p>
        </p:txBody>
      </p:sp>
      <p:cxnSp>
        <p:nvCxnSpPr>
          <p:cNvPr id="21" name="Straight Connector 20"/>
          <p:cNvCxnSpPr/>
          <p:nvPr userDrawn="1"/>
        </p:nvCxnSpPr>
        <p:spPr>
          <a:xfrm>
            <a:off x="9374589" y="5817544"/>
            <a:ext cx="0" cy="1243214"/>
          </a:xfrm>
          <a:prstGeom prst="line">
            <a:avLst/>
          </a:prstGeom>
          <a:ln w="12700">
            <a:solidFill>
              <a:srgbClr val="BF0D3E"/>
            </a:solidFill>
          </a:ln>
        </p:spPr>
        <p:style>
          <a:lnRef idx="1">
            <a:schemeClr val="accent1"/>
          </a:lnRef>
          <a:fillRef idx="0">
            <a:schemeClr val="accent1"/>
          </a:fillRef>
          <a:effectRef idx="0">
            <a:schemeClr val="accent1"/>
          </a:effectRef>
          <a:fontRef idx="minor">
            <a:schemeClr val="tx1"/>
          </a:fontRef>
        </p:style>
      </p:cxnSp>
      <p:pic>
        <p:nvPicPr>
          <p:cNvPr id="25" name="Picture 24"/>
          <p:cNvPicPr>
            <a:picLocks noChangeAspect="1"/>
          </p:cNvPicPr>
          <p:nvPr userDrawn="1"/>
        </p:nvPicPr>
        <p:blipFill>
          <a:blip r:embed="rId3">
            <a:alphaModFix amt="15000"/>
            <a:extLst>
              <a:ext uri="{28A0092B-C50C-407E-A947-70E740481C1C}">
                <a14:useLocalDpi xmlns:a14="http://schemas.microsoft.com/office/drawing/2010/main" val="0"/>
              </a:ext>
            </a:extLst>
          </a:blip>
          <a:stretch>
            <a:fillRect/>
          </a:stretch>
        </p:blipFill>
        <p:spPr>
          <a:xfrm>
            <a:off x="6587915" y="2303771"/>
            <a:ext cx="6013307" cy="2998636"/>
          </a:xfrm>
          <a:prstGeom prst="rect">
            <a:avLst/>
          </a:prstGeom>
        </p:spPr>
      </p:pic>
      <p:sp>
        <p:nvSpPr>
          <p:cNvPr id="27" name="Content Placeholder 26"/>
          <p:cNvSpPr>
            <a:spLocks noGrp="1"/>
          </p:cNvSpPr>
          <p:nvPr>
            <p:ph sz="quarter" idx="10" hasCustomPrompt="1"/>
          </p:nvPr>
        </p:nvSpPr>
        <p:spPr>
          <a:xfrm>
            <a:off x="873352" y="1210700"/>
            <a:ext cx="8233035" cy="1590799"/>
          </a:xfrm>
        </p:spPr>
        <p:txBody>
          <a:bodyPr>
            <a:noAutofit/>
          </a:bodyPr>
          <a:lstStyle>
            <a:lvl1pPr marL="0" indent="0">
              <a:buNone/>
              <a:defRPr sz="5000" baseline="0">
                <a:solidFill>
                  <a:schemeClr val="bg1"/>
                </a:solidFill>
                <a:latin typeface="Calibri" charset="0"/>
                <a:ea typeface="Calibri" charset="0"/>
                <a:cs typeface="Calibri" charset="0"/>
              </a:defRPr>
            </a:lvl1pPr>
            <a:lvl2pPr marL="457200" indent="0">
              <a:buNone/>
              <a:defRPr sz="5000">
                <a:solidFill>
                  <a:schemeClr val="bg1"/>
                </a:solidFill>
              </a:defRPr>
            </a:lvl2pPr>
            <a:lvl3pPr marL="914400" indent="0">
              <a:buNone/>
              <a:defRPr sz="5000">
                <a:solidFill>
                  <a:schemeClr val="bg1"/>
                </a:solidFill>
              </a:defRPr>
            </a:lvl3pPr>
            <a:lvl4pPr marL="1371600" indent="0">
              <a:buNone/>
              <a:defRPr sz="5000">
                <a:solidFill>
                  <a:schemeClr val="bg1"/>
                </a:solidFill>
              </a:defRPr>
            </a:lvl4pPr>
            <a:lvl5pPr marL="1828800" indent="0">
              <a:buNone/>
              <a:defRPr sz="5000">
                <a:solidFill>
                  <a:schemeClr val="bg1"/>
                </a:solidFill>
              </a:defRPr>
            </a:lvl5pPr>
          </a:lstStyle>
          <a:p>
            <a:pPr lvl="0"/>
            <a:r>
              <a:rPr lang="en-US" dirty="0"/>
              <a:t>This is the title of your presentation</a:t>
            </a:r>
          </a:p>
        </p:txBody>
      </p:sp>
      <p:sp>
        <p:nvSpPr>
          <p:cNvPr id="29" name="Content Placeholder 26"/>
          <p:cNvSpPr>
            <a:spLocks noGrp="1"/>
          </p:cNvSpPr>
          <p:nvPr>
            <p:ph sz="quarter" idx="11" hasCustomPrompt="1"/>
          </p:nvPr>
        </p:nvSpPr>
        <p:spPr>
          <a:xfrm>
            <a:off x="873352" y="2921644"/>
            <a:ext cx="8233035" cy="517118"/>
          </a:xfrm>
        </p:spPr>
        <p:txBody>
          <a:bodyPr>
            <a:noAutofit/>
          </a:bodyPr>
          <a:lstStyle>
            <a:lvl1pPr marL="0" indent="0">
              <a:buNone/>
              <a:defRPr lang="en-US" sz="2500" kern="1200" dirty="0">
                <a:solidFill>
                  <a:schemeClr val="bg1"/>
                </a:solidFill>
                <a:latin typeface="Calibri" charset="0"/>
                <a:ea typeface="Calibri" charset="0"/>
                <a:cs typeface="Calibri" charset="0"/>
              </a:defRPr>
            </a:lvl1pPr>
            <a:lvl2pPr marL="457200" indent="0">
              <a:buNone/>
              <a:defRPr sz="5000">
                <a:solidFill>
                  <a:schemeClr val="bg1"/>
                </a:solidFill>
              </a:defRPr>
            </a:lvl2pPr>
            <a:lvl3pPr marL="914400" indent="0">
              <a:buNone/>
              <a:defRPr sz="5000">
                <a:solidFill>
                  <a:schemeClr val="bg1"/>
                </a:solidFill>
              </a:defRPr>
            </a:lvl3pPr>
            <a:lvl4pPr marL="1371600" indent="0">
              <a:buNone/>
              <a:defRPr sz="5000">
                <a:solidFill>
                  <a:schemeClr val="bg1"/>
                </a:solidFill>
              </a:defRPr>
            </a:lvl4pPr>
            <a:lvl5pPr marL="1828800" indent="0">
              <a:buNone/>
              <a:defRPr sz="5000">
                <a:solidFill>
                  <a:schemeClr val="bg1"/>
                </a:solidFill>
              </a:defRPr>
            </a:lvl5pPr>
          </a:lstStyle>
          <a:p>
            <a:pPr lvl="0"/>
            <a:r>
              <a:rPr lang="en-US" dirty="0"/>
              <a:t>This is the subtitle</a:t>
            </a:r>
          </a:p>
        </p:txBody>
      </p:sp>
      <p:sp>
        <p:nvSpPr>
          <p:cNvPr id="30" name="Text Placeholder 15"/>
          <p:cNvSpPr>
            <a:spLocks noGrp="1"/>
          </p:cNvSpPr>
          <p:nvPr>
            <p:ph type="body" sz="quarter" idx="12" hasCustomPrompt="1"/>
          </p:nvPr>
        </p:nvSpPr>
        <p:spPr>
          <a:xfrm>
            <a:off x="9543559" y="5817544"/>
            <a:ext cx="2840038" cy="288858"/>
          </a:xfrm>
        </p:spPr>
        <p:txBody>
          <a:bodyPr lIns="0">
            <a:normAutofit/>
          </a:bodyPr>
          <a:lstStyle>
            <a:lvl1pPr marL="0" indent="0">
              <a:buNone/>
              <a:defRPr lang="en-US" sz="1500" kern="1200" baseline="0" dirty="0" smtClean="0">
                <a:solidFill>
                  <a:srgbClr val="00205B"/>
                </a:solidFill>
                <a:latin typeface="Calibri" charset="0"/>
                <a:ea typeface="Calibri" charset="0"/>
                <a:cs typeface="Calibri" charset="0"/>
              </a:defRPr>
            </a:lvl1pPr>
          </a:lstStyle>
          <a:p>
            <a:pPr lvl="0"/>
            <a:r>
              <a:rPr lang="en-US" dirty="0"/>
              <a:t>Presenter name</a:t>
            </a:r>
          </a:p>
        </p:txBody>
      </p:sp>
      <p:sp>
        <p:nvSpPr>
          <p:cNvPr id="31" name="Text Placeholder 15"/>
          <p:cNvSpPr>
            <a:spLocks noGrp="1"/>
          </p:cNvSpPr>
          <p:nvPr>
            <p:ph type="body" sz="quarter" idx="13" hasCustomPrompt="1"/>
          </p:nvPr>
        </p:nvSpPr>
        <p:spPr>
          <a:xfrm>
            <a:off x="9543559" y="6211171"/>
            <a:ext cx="2840038" cy="288858"/>
          </a:xfrm>
        </p:spPr>
        <p:txBody>
          <a:bodyPr lIns="0">
            <a:normAutofit/>
          </a:bodyPr>
          <a:lstStyle>
            <a:lvl1pPr marL="0" indent="0">
              <a:buNone/>
              <a:defRPr lang="en-US" sz="1500" kern="1200" baseline="0" dirty="0" smtClean="0">
                <a:solidFill>
                  <a:srgbClr val="00205B"/>
                </a:solidFill>
                <a:latin typeface="Calibri" charset="0"/>
                <a:ea typeface="Calibri" charset="0"/>
                <a:cs typeface="Calibri" charset="0"/>
              </a:defRPr>
            </a:lvl1pPr>
          </a:lstStyle>
          <a:p>
            <a:pPr lvl="0"/>
            <a:r>
              <a:rPr lang="en-US" dirty="0"/>
              <a:t>Day Month Year</a:t>
            </a:r>
          </a:p>
        </p:txBody>
      </p:sp>
    </p:spTree>
    <p:extLst>
      <p:ext uri="{BB962C8B-B14F-4D97-AF65-F5344CB8AC3E}">
        <p14:creationId xmlns:p14="http://schemas.microsoft.com/office/powerpoint/2010/main" val="391843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Table Placeholder 3"/>
          <p:cNvSpPr>
            <a:spLocks noGrp="1"/>
          </p:cNvSpPr>
          <p:nvPr>
            <p:ph type="tbl" sz="quarter" idx="10"/>
          </p:nvPr>
        </p:nvSpPr>
        <p:spPr>
          <a:xfrm>
            <a:off x="838200" y="1999281"/>
            <a:ext cx="8174064" cy="3285642"/>
          </a:xfrm>
        </p:spPr>
        <p:txBody>
          <a:bodyPr/>
          <a:lstStyle/>
          <a:p>
            <a:r>
              <a:rPr lang="en-GB"/>
              <a:t>Click icon to add table</a:t>
            </a:r>
            <a:endParaRPr lang="en-US" dirty="0"/>
          </a:p>
        </p:txBody>
      </p:sp>
      <p:sp>
        <p:nvSpPr>
          <p:cNvPr id="4" name="Text Placeholder 5"/>
          <p:cNvSpPr>
            <a:spLocks noGrp="1"/>
          </p:cNvSpPr>
          <p:nvPr>
            <p:ph type="body" sz="quarter" idx="11" hasCustomPrompt="1"/>
          </p:nvPr>
        </p:nvSpPr>
        <p:spPr>
          <a:xfrm>
            <a:off x="838200" y="1519238"/>
            <a:ext cx="7507288" cy="479425"/>
          </a:xfrm>
        </p:spPr>
        <p:txBody>
          <a:bodyPr/>
          <a:lstStyle>
            <a:lvl1pPr marL="0" indent="0">
              <a:buNone/>
              <a:defRPr baseline="0"/>
            </a:lvl1pPr>
            <a:lvl2pPr marL="342900" indent="0">
              <a:buNone/>
              <a:defRPr/>
            </a:lvl2pPr>
            <a:lvl3pPr marL="685800" indent="0">
              <a:buNone/>
              <a:defRPr/>
            </a:lvl3pPr>
            <a:lvl4pPr marL="1028700" indent="0">
              <a:buNone/>
              <a:defRPr/>
            </a:lvl4pPr>
            <a:lvl5pPr marL="1371600" indent="0">
              <a:buNone/>
              <a:defRPr/>
            </a:lvl5pPr>
          </a:lstStyle>
          <a:p>
            <a:pPr lvl="0"/>
            <a:r>
              <a:rPr lang="en-US" dirty="0"/>
              <a:t>Descriptor text goes here</a:t>
            </a:r>
          </a:p>
        </p:txBody>
      </p:sp>
      <p:sp>
        <p:nvSpPr>
          <p:cNvPr id="5" name="Text Placeholder 7"/>
          <p:cNvSpPr>
            <a:spLocks noGrp="1"/>
          </p:cNvSpPr>
          <p:nvPr>
            <p:ph type="body" sz="quarter" idx="12" hasCustomPrompt="1"/>
          </p:nvPr>
        </p:nvSpPr>
        <p:spPr>
          <a:xfrm>
            <a:off x="838200" y="5368090"/>
            <a:ext cx="2859088" cy="225425"/>
          </a:xfrm>
        </p:spPr>
        <p:txBody>
          <a:bodyPr>
            <a:noAutofit/>
          </a:bodyPr>
          <a:lstStyle>
            <a:lvl1pPr marL="0" indent="0">
              <a:buNone/>
              <a:defRPr sz="1300" baseline="0"/>
            </a:lvl1pPr>
            <a:lvl2pPr marL="342900" indent="0">
              <a:buNone/>
              <a:defRPr sz="1500"/>
            </a:lvl2pPr>
            <a:lvl3pPr marL="685800" indent="0">
              <a:buNone/>
              <a:defRPr sz="1500"/>
            </a:lvl3pPr>
            <a:lvl4pPr marL="1028700" indent="0">
              <a:buNone/>
              <a:defRPr sz="1500"/>
            </a:lvl4pPr>
            <a:lvl5pPr marL="1371600" indent="0">
              <a:buNone/>
              <a:defRPr sz="1500"/>
            </a:lvl5pPr>
          </a:lstStyle>
          <a:p>
            <a:pPr lvl="0"/>
            <a:r>
              <a:rPr lang="en-US" dirty="0"/>
              <a:t>Source: Insert table source</a:t>
            </a:r>
          </a:p>
        </p:txBody>
      </p:sp>
    </p:spTree>
    <p:extLst>
      <p:ext uri="{BB962C8B-B14F-4D97-AF65-F5344CB8AC3E}">
        <p14:creationId xmlns:p14="http://schemas.microsoft.com/office/powerpoint/2010/main" val="21190879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lums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68908922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432794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Title 1"/>
          <p:cNvSpPr txBox="1">
            <a:spLocks/>
          </p:cNvSpPr>
          <p:nvPr userDrawn="1"/>
        </p:nvSpPr>
        <p:spPr>
          <a:xfrm>
            <a:off x="839788" y="1708096"/>
            <a:ext cx="3932237" cy="1039381"/>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Gotham Book" charset="0"/>
                <a:ea typeface="Gotham Book" charset="0"/>
                <a:cs typeface="Gotham Book" charset="0"/>
              </a:defRPr>
            </a:lvl1pPr>
          </a:lstStyle>
          <a:p>
            <a:r>
              <a:rPr lang="en-US" dirty="0">
                <a:latin typeface="Calibri" charset="0"/>
                <a:ea typeface="Calibri" charset="0"/>
                <a:cs typeface="Calibri" charset="0"/>
              </a:rPr>
              <a:t>Click to edit Master title style</a:t>
            </a:r>
          </a:p>
        </p:txBody>
      </p:sp>
      <p:sp>
        <p:nvSpPr>
          <p:cNvPr id="4" name="Content Placeholder 2"/>
          <p:cNvSpPr>
            <a:spLocks noGrp="1"/>
          </p:cNvSpPr>
          <p:nvPr>
            <p:ph idx="1"/>
          </p:nvPr>
        </p:nvSpPr>
        <p:spPr>
          <a:xfrm>
            <a:off x="5183188" y="1708096"/>
            <a:ext cx="6172200" cy="39487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3"/>
          <p:cNvSpPr>
            <a:spLocks noGrp="1"/>
          </p:cNvSpPr>
          <p:nvPr>
            <p:ph type="body" sz="half" idx="2"/>
          </p:nvPr>
        </p:nvSpPr>
        <p:spPr>
          <a:xfrm>
            <a:off x="839788" y="2747478"/>
            <a:ext cx="3932237" cy="290940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Tree>
    <p:extLst>
      <p:ext uri="{BB962C8B-B14F-4D97-AF65-F5344CB8AC3E}">
        <p14:creationId xmlns:p14="http://schemas.microsoft.com/office/powerpoint/2010/main" val="12718031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Title 1"/>
          <p:cNvSpPr txBox="1">
            <a:spLocks/>
          </p:cNvSpPr>
          <p:nvPr userDrawn="1"/>
        </p:nvSpPr>
        <p:spPr>
          <a:xfrm>
            <a:off x="839788" y="1708096"/>
            <a:ext cx="3932237" cy="1039381"/>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3200" kern="1200">
                <a:solidFill>
                  <a:schemeClr val="tx1"/>
                </a:solidFill>
                <a:latin typeface="Gotham Book" charset="0"/>
                <a:ea typeface="Gotham Book" charset="0"/>
                <a:cs typeface="Gotham Book" charset="0"/>
              </a:defRPr>
            </a:lvl1pPr>
          </a:lstStyle>
          <a:p>
            <a:r>
              <a:rPr lang="en-US" dirty="0">
                <a:latin typeface="Calibri" charset="0"/>
                <a:ea typeface="Calibri" charset="0"/>
                <a:cs typeface="Calibri" charset="0"/>
              </a:rPr>
              <a:t>Click to edit Master title style</a:t>
            </a:r>
          </a:p>
        </p:txBody>
      </p:sp>
      <p:sp>
        <p:nvSpPr>
          <p:cNvPr id="4" name="Text Placeholder 3"/>
          <p:cNvSpPr>
            <a:spLocks noGrp="1"/>
          </p:cNvSpPr>
          <p:nvPr>
            <p:ph type="body" sz="half" idx="2"/>
          </p:nvPr>
        </p:nvSpPr>
        <p:spPr>
          <a:xfrm>
            <a:off x="839788" y="2747478"/>
            <a:ext cx="3932237" cy="290940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6" name="Picture Placeholder 5"/>
          <p:cNvSpPr>
            <a:spLocks noGrp="1"/>
          </p:cNvSpPr>
          <p:nvPr>
            <p:ph type="pic" sz="quarter" idx="10"/>
          </p:nvPr>
        </p:nvSpPr>
        <p:spPr>
          <a:xfrm>
            <a:off x="4983163" y="1690688"/>
            <a:ext cx="6438900" cy="4021137"/>
          </a:xfrm>
        </p:spPr>
        <p:txBody>
          <a:bodyPr/>
          <a:lstStyle/>
          <a:p>
            <a:r>
              <a:rPr lang="en-GB"/>
              <a:t>Click icon to add picture</a:t>
            </a:r>
            <a:endParaRPr lang="en-US"/>
          </a:p>
        </p:txBody>
      </p:sp>
    </p:spTree>
    <p:extLst>
      <p:ext uri="{BB962C8B-B14F-4D97-AF65-F5344CB8AC3E}">
        <p14:creationId xmlns:p14="http://schemas.microsoft.com/office/powerpoint/2010/main" val="158712871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7061654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userDrawn="1"/>
        </p:nvSpPr>
        <p:spPr>
          <a:xfrm>
            <a:off x="0" y="1100381"/>
            <a:ext cx="12192000" cy="10771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9314480" y="365125"/>
            <a:ext cx="2039319" cy="5811838"/>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838200" y="365125"/>
            <a:ext cx="8228308"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cxnSp>
        <p:nvCxnSpPr>
          <p:cNvPr id="8" name="Straight Connector 7"/>
          <p:cNvCxnSpPr/>
          <p:nvPr userDrawn="1"/>
        </p:nvCxnSpPr>
        <p:spPr>
          <a:xfrm>
            <a:off x="9314481" y="0"/>
            <a:ext cx="0" cy="6858000"/>
          </a:xfrm>
          <a:prstGeom prst="line">
            <a:avLst/>
          </a:prstGeom>
          <a:ln w="25400">
            <a:solidFill>
              <a:srgbClr val="BF0D3E"/>
            </a:solidFill>
          </a:ln>
        </p:spPr>
        <p:style>
          <a:lnRef idx="1">
            <a:schemeClr val="accent1"/>
          </a:lnRef>
          <a:fillRef idx="0">
            <a:schemeClr val="accent1"/>
          </a:fillRef>
          <a:effectRef idx="0">
            <a:schemeClr val="accent1"/>
          </a:effectRef>
          <a:fontRef idx="minor">
            <a:schemeClr val="tx1"/>
          </a:fontRef>
        </p:style>
      </p:cxnSp>
      <p:sp>
        <p:nvSpPr>
          <p:cNvPr id="9" name="Rectangle 8"/>
          <p:cNvSpPr/>
          <p:nvPr userDrawn="1"/>
        </p:nvSpPr>
        <p:spPr>
          <a:xfrm>
            <a:off x="82657" y="5780868"/>
            <a:ext cx="12109343" cy="10771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userDrawn="1"/>
        </p:nvSpPr>
        <p:spPr>
          <a:xfrm rot="5400000">
            <a:off x="-522148" y="4851804"/>
            <a:ext cx="2472719" cy="338554"/>
          </a:xfrm>
          <a:prstGeom prst="rect">
            <a:avLst/>
          </a:prstGeom>
          <a:noFill/>
        </p:spPr>
        <p:txBody>
          <a:bodyPr wrap="square" rtlCol="0">
            <a:spAutoFit/>
          </a:bodyPr>
          <a:lstStyle/>
          <a:p>
            <a:pPr algn="r"/>
            <a:r>
              <a:rPr lang="en-US" sz="1600" dirty="0" err="1">
                <a:solidFill>
                  <a:srgbClr val="00205B"/>
                </a:solidFill>
                <a:latin typeface="Gotham Book" charset="0"/>
                <a:ea typeface="Gotham Book" charset="0"/>
                <a:cs typeface="Gotham Book" charset="0"/>
              </a:rPr>
              <a:t>amchameu.eu</a:t>
            </a:r>
            <a:endParaRPr lang="en-US" sz="1600" dirty="0">
              <a:solidFill>
                <a:srgbClr val="00205B"/>
              </a:solidFill>
              <a:latin typeface="Gotham Book" charset="0"/>
              <a:ea typeface="Gotham Book" charset="0"/>
              <a:cs typeface="Gotham Book" charset="0"/>
            </a:endParaRPr>
          </a:p>
        </p:txBody>
      </p:sp>
      <p:pic>
        <p:nvPicPr>
          <p:cNvPr id="11" name="Picture 10"/>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5400000">
            <a:off x="94791" y="860562"/>
            <a:ext cx="1758315" cy="767441"/>
          </a:xfrm>
          <a:prstGeom prst="rect">
            <a:avLst/>
          </a:prstGeom>
        </p:spPr>
      </p:pic>
    </p:spTree>
    <p:extLst>
      <p:ext uri="{BB962C8B-B14F-4D97-AF65-F5344CB8AC3E}">
        <p14:creationId xmlns:p14="http://schemas.microsoft.com/office/powerpoint/2010/main" val="1731259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33528" y="-130563"/>
            <a:ext cx="12259056" cy="7022592"/>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userDrawn="1"/>
        </p:nvSpPr>
        <p:spPr>
          <a:xfrm>
            <a:off x="582430" y="969011"/>
            <a:ext cx="8281154" cy="2554545"/>
          </a:xfrm>
          <a:prstGeom prst="rect">
            <a:avLst/>
          </a:prstGeom>
          <a:noFill/>
        </p:spPr>
        <p:txBody>
          <a:bodyPr wrap="square" rtlCol="0">
            <a:spAutoFit/>
          </a:bodyPr>
          <a:lstStyle/>
          <a:p>
            <a:r>
              <a:rPr lang="en-US" sz="8000" dirty="0">
                <a:solidFill>
                  <a:schemeClr val="bg1"/>
                </a:solidFill>
                <a:latin typeface="Calibri" charset="0"/>
                <a:ea typeface="Calibri" charset="0"/>
                <a:cs typeface="Calibri" charset="0"/>
              </a:rPr>
              <a:t>Want the latest AmCham EU news?</a:t>
            </a:r>
          </a:p>
        </p:txBody>
      </p:sp>
      <p:pic>
        <p:nvPicPr>
          <p:cNvPr id="23" name="Picture 22">
            <a:extLst>
              <a:ext uri="{FF2B5EF4-FFF2-40B4-BE49-F238E27FC236}">
                <a16:creationId xmlns:a16="http://schemas.microsoft.com/office/drawing/2014/main" id="{DAC4558E-268E-A2F9-F55F-F8A1CE4FDF71}"/>
              </a:ext>
            </a:extLst>
          </p:cNvPr>
          <p:cNvPicPr>
            <a:picLocks noChangeAspect="1"/>
          </p:cNvPicPr>
          <p:nvPr userDrawn="1"/>
        </p:nvPicPr>
        <p:blipFill>
          <a:blip r:embed="rId2">
            <a:alphaModFix amt="15000"/>
            <a:extLst>
              <a:ext uri="{28A0092B-C50C-407E-A947-70E740481C1C}">
                <a14:useLocalDpi xmlns:a14="http://schemas.microsoft.com/office/drawing/2010/main" val="0"/>
              </a:ext>
            </a:extLst>
          </a:blip>
          <a:stretch>
            <a:fillRect/>
          </a:stretch>
        </p:blipFill>
        <p:spPr>
          <a:xfrm>
            <a:off x="6587915" y="3808049"/>
            <a:ext cx="6013307" cy="2998636"/>
          </a:xfrm>
          <a:prstGeom prst="rect">
            <a:avLst/>
          </a:prstGeom>
        </p:spPr>
      </p:pic>
      <p:sp>
        <p:nvSpPr>
          <p:cNvPr id="25" name="TextBox 24">
            <a:extLst>
              <a:ext uri="{FF2B5EF4-FFF2-40B4-BE49-F238E27FC236}">
                <a16:creationId xmlns:a16="http://schemas.microsoft.com/office/drawing/2014/main" id="{DC49E686-3B5E-A84A-BBFC-A7CF74EE5B99}"/>
              </a:ext>
            </a:extLst>
          </p:cNvPr>
          <p:cNvSpPr txBox="1"/>
          <p:nvPr userDrawn="1"/>
        </p:nvSpPr>
        <p:spPr>
          <a:xfrm>
            <a:off x="750278" y="3946769"/>
            <a:ext cx="6013308" cy="15696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3200" dirty="0">
                <a:solidFill>
                  <a:srgbClr val="4FC3E0"/>
                </a:solidFill>
              </a:rPr>
              <a:t>Follow us </a:t>
            </a:r>
            <a:r>
              <a:rPr lang="en-US" sz="3200" dirty="0">
                <a:solidFill>
                  <a:srgbClr val="4FC3E0"/>
                </a:solidFill>
                <a:hlinkClick r:id="rId3"/>
              </a:rPr>
              <a:t>on LinkedIn </a:t>
            </a:r>
            <a:r>
              <a:rPr lang="en-US" sz="3200" dirty="0">
                <a:solidFill>
                  <a:srgbClr val="4FC3E0"/>
                </a:solidFill>
              </a:rPr>
              <a:t>and sign up to our Weekly Bulletin by emailing </a:t>
            </a:r>
            <a:r>
              <a:rPr lang="en-US" sz="3200" dirty="0">
                <a:solidFill>
                  <a:srgbClr val="4FC3E0"/>
                </a:solidFill>
                <a:hlinkClick r:id="rId4" tooltip="mailto:cha@amchameu.eu">
                  <a:extLst>
                    <a:ext uri="{A12FA001-AC4F-418D-AE19-62706E023703}">
                      <ahyp:hlinkClr xmlns:ahyp="http://schemas.microsoft.com/office/drawing/2018/hyperlinkcolor" val="tx"/>
                    </a:ext>
                  </a:extLst>
                </a:hlinkClick>
              </a:rPr>
              <a:t>CHA@amchameu.eu</a:t>
            </a:r>
            <a:endParaRPr lang="en-US" sz="3200" dirty="0">
              <a:solidFill>
                <a:srgbClr val="4FC3E0"/>
              </a:solidFill>
            </a:endParaRPr>
          </a:p>
        </p:txBody>
      </p:sp>
    </p:spTree>
    <p:extLst>
      <p:ext uri="{BB962C8B-B14F-4D97-AF65-F5344CB8AC3E}">
        <p14:creationId xmlns:p14="http://schemas.microsoft.com/office/powerpoint/2010/main" val="138568204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Closing slide">
    <p:spTree>
      <p:nvGrpSpPr>
        <p:cNvPr id="1" name=""/>
        <p:cNvGrpSpPr/>
        <p:nvPr/>
      </p:nvGrpSpPr>
      <p:grpSpPr>
        <a:xfrm>
          <a:off x="0" y="0"/>
          <a:ext cx="0" cy="0"/>
          <a:chOff x="0" y="0"/>
          <a:chExt cx="0" cy="0"/>
        </a:xfrm>
      </p:grpSpPr>
      <p:sp>
        <p:nvSpPr>
          <p:cNvPr id="3" name="Rectangle 2"/>
          <p:cNvSpPr/>
          <p:nvPr userDrawn="1"/>
        </p:nvSpPr>
        <p:spPr>
          <a:xfrm>
            <a:off x="0" y="0"/>
            <a:ext cx="12192000" cy="6858000"/>
          </a:xfrm>
          <a:prstGeom prst="rect">
            <a:avLst/>
          </a:prstGeom>
          <a:solidFill>
            <a:srgbClr val="00205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userDrawn="1"/>
        </p:nvSpPr>
        <p:spPr>
          <a:xfrm>
            <a:off x="582430" y="2196098"/>
            <a:ext cx="4183164" cy="1631216"/>
          </a:xfrm>
          <a:prstGeom prst="rect">
            <a:avLst/>
          </a:prstGeom>
          <a:noFill/>
        </p:spPr>
        <p:txBody>
          <a:bodyPr wrap="square" rtlCol="0">
            <a:spAutoFit/>
          </a:bodyPr>
          <a:lstStyle/>
          <a:p>
            <a:r>
              <a:rPr lang="en-US" sz="8000" dirty="0">
                <a:solidFill>
                  <a:schemeClr val="bg1"/>
                </a:solidFill>
                <a:latin typeface="Calibri" charset="0"/>
                <a:ea typeface="Calibri" charset="0"/>
                <a:cs typeface="Calibri" charset="0"/>
              </a:rPr>
              <a:t>Thanks</a:t>
            </a:r>
            <a:r>
              <a:rPr lang="en-US" sz="10000" dirty="0">
                <a:solidFill>
                  <a:schemeClr val="bg1"/>
                </a:solidFill>
                <a:latin typeface="Calibri" charset="0"/>
                <a:ea typeface="Calibri" charset="0"/>
                <a:cs typeface="Calibri" charset="0"/>
              </a:rPr>
              <a:t>!</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375375" y="2330414"/>
            <a:ext cx="2863888" cy="1250621"/>
          </a:xfrm>
          <a:prstGeom prst="rect">
            <a:avLst/>
          </a:prstGeom>
        </p:spPr>
      </p:pic>
      <p:sp>
        <p:nvSpPr>
          <p:cNvPr id="8" name="Text Placeholder 8"/>
          <p:cNvSpPr>
            <a:spLocks noGrp="1"/>
          </p:cNvSpPr>
          <p:nvPr>
            <p:ph type="body" sz="quarter" idx="10" hasCustomPrompt="1"/>
          </p:nvPr>
        </p:nvSpPr>
        <p:spPr>
          <a:xfrm>
            <a:off x="582430" y="4517586"/>
            <a:ext cx="3681143" cy="481795"/>
          </a:xfrm>
        </p:spPr>
        <p:txBody>
          <a:bodyPr>
            <a:noAutofit/>
          </a:bodyPr>
          <a:lstStyle>
            <a:lvl1pPr marL="0" indent="0">
              <a:buNone/>
              <a:defRPr sz="2500">
                <a:solidFill>
                  <a:schemeClr val="accent5"/>
                </a:solidFill>
              </a:defRPr>
            </a:lvl1pPr>
            <a:lvl2pPr marL="342900" indent="0">
              <a:buNone/>
              <a:defRPr sz="2500">
                <a:solidFill>
                  <a:schemeClr val="accent5"/>
                </a:solidFill>
              </a:defRPr>
            </a:lvl2pPr>
            <a:lvl3pPr marL="685800" indent="0">
              <a:buNone/>
              <a:defRPr sz="2500">
                <a:solidFill>
                  <a:schemeClr val="accent5"/>
                </a:solidFill>
              </a:defRPr>
            </a:lvl3pPr>
            <a:lvl4pPr marL="1028700" indent="0">
              <a:buNone/>
              <a:defRPr sz="2500">
                <a:solidFill>
                  <a:schemeClr val="accent5"/>
                </a:solidFill>
              </a:defRPr>
            </a:lvl4pPr>
            <a:lvl5pPr marL="1371600" indent="0">
              <a:buNone/>
              <a:defRPr sz="2500">
                <a:solidFill>
                  <a:schemeClr val="accent5"/>
                </a:solidFill>
              </a:defRPr>
            </a:lvl5pPr>
          </a:lstStyle>
          <a:p>
            <a:pPr lvl="0"/>
            <a:r>
              <a:rPr lang="en-US" dirty="0"/>
              <a:t>Presenter name</a:t>
            </a:r>
          </a:p>
        </p:txBody>
      </p:sp>
      <p:sp>
        <p:nvSpPr>
          <p:cNvPr id="9" name="Text Placeholder 8"/>
          <p:cNvSpPr>
            <a:spLocks noGrp="1"/>
          </p:cNvSpPr>
          <p:nvPr>
            <p:ph type="body" sz="quarter" idx="11" hasCustomPrompt="1"/>
          </p:nvPr>
        </p:nvSpPr>
        <p:spPr>
          <a:xfrm>
            <a:off x="582430" y="5066470"/>
            <a:ext cx="3681143" cy="481795"/>
          </a:xfrm>
        </p:spPr>
        <p:txBody>
          <a:bodyPr>
            <a:noAutofit/>
          </a:bodyPr>
          <a:lstStyle>
            <a:lvl1pPr marL="0" indent="0">
              <a:buNone/>
              <a:defRPr sz="2500">
                <a:solidFill>
                  <a:schemeClr val="bg1"/>
                </a:solidFill>
              </a:defRPr>
            </a:lvl1pPr>
            <a:lvl2pPr marL="342900" indent="0">
              <a:buNone/>
              <a:defRPr sz="2500">
                <a:solidFill>
                  <a:schemeClr val="accent5"/>
                </a:solidFill>
              </a:defRPr>
            </a:lvl2pPr>
            <a:lvl3pPr marL="685800" indent="0">
              <a:buNone/>
              <a:defRPr sz="2500">
                <a:solidFill>
                  <a:schemeClr val="accent5"/>
                </a:solidFill>
              </a:defRPr>
            </a:lvl3pPr>
            <a:lvl4pPr marL="1028700" indent="0">
              <a:buNone/>
              <a:defRPr sz="2500">
                <a:solidFill>
                  <a:schemeClr val="accent5"/>
                </a:solidFill>
              </a:defRPr>
            </a:lvl4pPr>
            <a:lvl5pPr marL="1371600" indent="0">
              <a:buNone/>
              <a:defRPr sz="2500">
                <a:solidFill>
                  <a:schemeClr val="accent5"/>
                </a:solidFill>
              </a:defRPr>
            </a:lvl5pPr>
          </a:lstStyle>
          <a:p>
            <a:pPr lvl="0"/>
            <a:r>
              <a:rPr lang="en-US" dirty="0" err="1"/>
              <a:t>email@amchameu.eu</a:t>
            </a:r>
            <a:endParaRPr lang="en-US" dirty="0"/>
          </a:p>
        </p:txBody>
      </p:sp>
      <p:sp>
        <p:nvSpPr>
          <p:cNvPr id="10" name="TextBox 9"/>
          <p:cNvSpPr txBox="1"/>
          <p:nvPr userDrawn="1"/>
        </p:nvSpPr>
        <p:spPr>
          <a:xfrm>
            <a:off x="582430" y="5640376"/>
            <a:ext cx="3741597" cy="477054"/>
          </a:xfrm>
          <a:prstGeom prst="rect">
            <a:avLst/>
          </a:prstGeom>
          <a:noFill/>
        </p:spPr>
        <p:txBody>
          <a:bodyPr wrap="square" rtlCol="0">
            <a:spAutoFit/>
          </a:bodyPr>
          <a:lstStyle/>
          <a:p>
            <a:pPr lvl="0"/>
            <a:r>
              <a:rPr lang="en-US" sz="2500" kern="1200" dirty="0" err="1">
                <a:solidFill>
                  <a:schemeClr val="bg1"/>
                </a:solidFill>
                <a:latin typeface="Calibri" charset="0"/>
                <a:ea typeface="Calibri" charset="0"/>
                <a:cs typeface="Calibri" charset="0"/>
              </a:rPr>
              <a:t>amchameu.eu</a:t>
            </a:r>
            <a:endParaRPr lang="en-US" sz="2500" kern="1200" dirty="0">
              <a:solidFill>
                <a:schemeClr val="bg1"/>
              </a:solidFill>
              <a:latin typeface="Calibri" charset="0"/>
              <a:ea typeface="Calibri" charset="0"/>
              <a:cs typeface="Calibri" charset="0"/>
            </a:endParaRPr>
          </a:p>
        </p:txBody>
      </p:sp>
      <p:pic>
        <p:nvPicPr>
          <p:cNvPr id="11" name="Picture 10"/>
          <p:cNvPicPr>
            <a:picLocks noChangeAspect="1"/>
          </p:cNvPicPr>
          <p:nvPr userDrawn="1"/>
        </p:nvPicPr>
        <p:blipFill>
          <a:blip r:embed="rId3">
            <a:alphaModFix amt="15000"/>
            <a:extLst>
              <a:ext uri="{28A0092B-C50C-407E-A947-70E740481C1C}">
                <a14:useLocalDpi xmlns:a14="http://schemas.microsoft.com/office/drawing/2010/main" val="0"/>
              </a:ext>
            </a:extLst>
          </a:blip>
          <a:stretch>
            <a:fillRect/>
          </a:stretch>
        </p:blipFill>
        <p:spPr>
          <a:xfrm>
            <a:off x="6587915" y="3808049"/>
            <a:ext cx="6013307" cy="2998636"/>
          </a:xfrm>
          <a:prstGeom prst="rect">
            <a:avLst/>
          </a:prstGeom>
        </p:spPr>
      </p:pic>
    </p:spTree>
    <p:extLst>
      <p:ext uri="{BB962C8B-B14F-4D97-AF65-F5344CB8AC3E}">
        <p14:creationId xmlns:p14="http://schemas.microsoft.com/office/powerpoint/2010/main" val="2922084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ifi">
    <p:spTree>
      <p:nvGrpSpPr>
        <p:cNvPr id="1" name=""/>
        <p:cNvGrpSpPr/>
        <p:nvPr/>
      </p:nvGrpSpPr>
      <p:grpSpPr>
        <a:xfrm>
          <a:off x="0" y="0"/>
          <a:ext cx="0" cy="0"/>
          <a:chOff x="0" y="0"/>
          <a:chExt cx="0" cy="0"/>
        </a:xfrm>
      </p:grpSpPr>
      <p:sp>
        <p:nvSpPr>
          <p:cNvPr id="3" name="Rectangle 2"/>
          <p:cNvSpPr/>
          <p:nvPr userDrawn="1"/>
        </p:nvSpPr>
        <p:spPr>
          <a:xfrm>
            <a:off x="0" y="0"/>
            <a:ext cx="12192000" cy="5685183"/>
          </a:xfrm>
          <a:prstGeom prst="rect">
            <a:avLst/>
          </a:prstGeom>
          <a:solidFill>
            <a:schemeClr val="bg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05B"/>
              </a:solidFill>
            </a:endParaRPr>
          </a:p>
        </p:txBody>
      </p:sp>
      <p:sp>
        <p:nvSpPr>
          <p:cNvPr id="4" name="TextBox 3"/>
          <p:cNvSpPr txBox="1"/>
          <p:nvPr userDrawn="1"/>
        </p:nvSpPr>
        <p:spPr>
          <a:xfrm>
            <a:off x="3831237" y="1407273"/>
            <a:ext cx="10115923" cy="1323439"/>
          </a:xfrm>
          <a:prstGeom prst="rect">
            <a:avLst/>
          </a:prstGeom>
          <a:noFill/>
        </p:spPr>
        <p:txBody>
          <a:bodyPr wrap="square" rtlCol="0">
            <a:spAutoFit/>
          </a:bodyPr>
          <a:lstStyle/>
          <a:p>
            <a:r>
              <a:rPr lang="en-US" sz="4000" dirty="0">
                <a:solidFill>
                  <a:schemeClr val="bg1"/>
                </a:solidFill>
                <a:latin typeface="Calibri" charset="0"/>
                <a:ea typeface="Calibri" charset="0"/>
                <a:cs typeface="Calibri" charset="0"/>
              </a:rPr>
              <a:t>Network: </a:t>
            </a:r>
            <a:r>
              <a:rPr lang="en-US" sz="4000" dirty="0" err="1">
                <a:solidFill>
                  <a:schemeClr val="bg1"/>
                </a:solidFill>
                <a:latin typeface="Calibri" charset="0"/>
                <a:ea typeface="Calibri" charset="0"/>
                <a:cs typeface="Calibri" charset="0"/>
              </a:rPr>
              <a:t>AmChamEU</a:t>
            </a:r>
            <a:r>
              <a:rPr lang="en-US" sz="4000" dirty="0">
                <a:solidFill>
                  <a:schemeClr val="bg1"/>
                </a:solidFill>
                <a:latin typeface="Calibri" charset="0"/>
                <a:ea typeface="Calibri" charset="0"/>
                <a:cs typeface="Calibri" charset="0"/>
              </a:rPr>
              <a:t> Guest</a:t>
            </a:r>
          </a:p>
          <a:p>
            <a:r>
              <a:rPr lang="en-US" sz="4000" dirty="0">
                <a:solidFill>
                  <a:schemeClr val="bg1"/>
                </a:solidFill>
                <a:latin typeface="Calibri" charset="0"/>
                <a:ea typeface="Calibri" charset="0"/>
                <a:cs typeface="Calibri" charset="0"/>
              </a:rPr>
              <a:t>Password: </a:t>
            </a:r>
            <a:r>
              <a:rPr lang="en-US" sz="4000" dirty="0" err="1">
                <a:solidFill>
                  <a:schemeClr val="bg1"/>
                </a:solidFill>
                <a:latin typeface="Calibri" charset="0"/>
                <a:ea typeface="Calibri" charset="0"/>
                <a:cs typeface="Calibri" charset="0"/>
              </a:rPr>
              <a:t>Welcome@AEU</a:t>
            </a:r>
            <a:endParaRPr lang="en-US" sz="4000" dirty="0">
              <a:solidFill>
                <a:schemeClr val="bg1"/>
              </a:solidFill>
              <a:latin typeface="Calibri" charset="0"/>
              <a:ea typeface="Calibri" charset="0"/>
              <a:cs typeface="Calibri" charset="0"/>
            </a:endParaRPr>
          </a:p>
        </p:txBody>
      </p:sp>
      <p:sp>
        <p:nvSpPr>
          <p:cNvPr id="5" name="TextBox 4"/>
          <p:cNvSpPr txBox="1"/>
          <p:nvPr userDrawn="1"/>
        </p:nvSpPr>
        <p:spPr>
          <a:xfrm>
            <a:off x="3831237" y="3945698"/>
            <a:ext cx="6990488" cy="707886"/>
          </a:xfrm>
          <a:prstGeom prst="rect">
            <a:avLst/>
          </a:prstGeom>
          <a:noFill/>
        </p:spPr>
        <p:txBody>
          <a:bodyPr wrap="square" rtlCol="0">
            <a:spAutoFit/>
          </a:bodyPr>
          <a:lstStyle/>
          <a:p>
            <a:r>
              <a:rPr lang="en-US" sz="4000" dirty="0">
                <a:solidFill>
                  <a:srgbClr val="FFC845"/>
                </a:solidFill>
                <a:latin typeface="Calibri" charset="0"/>
                <a:ea typeface="Calibri" charset="0"/>
                <a:cs typeface="Calibri" charset="0"/>
              </a:rPr>
              <a:t>Join the conversation:</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61030" y="1214987"/>
            <a:ext cx="2124289" cy="1515725"/>
          </a:xfrm>
          <a:prstGeom prst="rect">
            <a:avLst/>
          </a:prstGeom>
        </p:spPr>
      </p:pic>
      <p:sp>
        <p:nvSpPr>
          <p:cNvPr id="7" name="Subtitle 2"/>
          <p:cNvSpPr>
            <a:spLocks noGrp="1"/>
          </p:cNvSpPr>
          <p:nvPr>
            <p:ph type="subTitle" idx="1" hasCustomPrompt="1"/>
          </p:nvPr>
        </p:nvSpPr>
        <p:spPr>
          <a:xfrm>
            <a:off x="3831237" y="4653584"/>
            <a:ext cx="5560042" cy="494460"/>
          </a:xfrm>
        </p:spPr>
        <p:txBody>
          <a:bodyPr>
            <a:noAutofit/>
          </a:bodyPr>
          <a:lstStyle>
            <a:lvl1pPr marL="0" indent="0" algn="l">
              <a:buNone/>
              <a:defRPr sz="4000" baseline="0">
                <a:solidFill>
                  <a:schemeClr val="bg1"/>
                </a:solidFill>
                <a:latin typeface="Calibri" charset="0"/>
                <a:ea typeface="Calibri" charset="0"/>
                <a:cs typeface="Calibri"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#insert your hashtag</a:t>
            </a:r>
          </a:p>
        </p:txBody>
      </p:sp>
    </p:spTree>
    <p:extLst>
      <p:ext uri="{BB962C8B-B14F-4D97-AF65-F5344CB8AC3E}">
        <p14:creationId xmlns:p14="http://schemas.microsoft.com/office/powerpoint/2010/main" val="4831918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p:spTree>
      <p:nvGrpSpPr>
        <p:cNvPr id="1" name=""/>
        <p:cNvGrpSpPr/>
        <p:nvPr/>
      </p:nvGrpSpPr>
      <p:grpSpPr>
        <a:xfrm>
          <a:off x="0" y="0"/>
          <a:ext cx="0" cy="0"/>
          <a:chOff x="0" y="0"/>
          <a:chExt cx="0" cy="0"/>
        </a:xfrm>
      </p:grpSpPr>
      <p:sp>
        <p:nvSpPr>
          <p:cNvPr id="3" name="Rectangle 2"/>
          <p:cNvSpPr/>
          <p:nvPr userDrawn="1"/>
        </p:nvSpPr>
        <p:spPr>
          <a:xfrm>
            <a:off x="0" y="0"/>
            <a:ext cx="12192000" cy="5685183"/>
          </a:xfrm>
          <a:prstGeom prst="rect">
            <a:avLst/>
          </a:prstGeom>
          <a:solidFill>
            <a:srgbClr val="B3A3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05B"/>
              </a:solidFill>
            </a:endParaRPr>
          </a:p>
        </p:txBody>
      </p:sp>
      <p:pic>
        <p:nvPicPr>
          <p:cNvPr id="5" name="Picture 4"/>
          <p:cNvPicPr>
            <a:picLocks noChangeAspect="1"/>
          </p:cNvPicPr>
          <p:nvPr userDrawn="1"/>
        </p:nvPicPr>
        <p:blipFill>
          <a:blip r:embed="rId2">
            <a:alphaModFix amt="15000"/>
            <a:extLst>
              <a:ext uri="{28A0092B-C50C-407E-A947-70E740481C1C}">
                <a14:useLocalDpi xmlns:a14="http://schemas.microsoft.com/office/drawing/2010/main" val="0"/>
              </a:ext>
            </a:extLst>
          </a:blip>
          <a:stretch>
            <a:fillRect/>
          </a:stretch>
        </p:blipFill>
        <p:spPr>
          <a:xfrm>
            <a:off x="6587915" y="2624554"/>
            <a:ext cx="6013307" cy="2998636"/>
          </a:xfrm>
          <a:prstGeom prst="rect">
            <a:avLst/>
          </a:prstGeom>
        </p:spPr>
      </p:pic>
      <p:sp>
        <p:nvSpPr>
          <p:cNvPr id="7" name="Title 1"/>
          <p:cNvSpPr>
            <a:spLocks noGrp="1"/>
          </p:cNvSpPr>
          <p:nvPr>
            <p:ph type="ctrTitle" hasCustomPrompt="1"/>
          </p:nvPr>
        </p:nvSpPr>
        <p:spPr>
          <a:xfrm>
            <a:off x="931646" y="988183"/>
            <a:ext cx="7772400" cy="421102"/>
          </a:xfrm>
        </p:spPr>
        <p:txBody>
          <a:bodyPr anchor="b">
            <a:normAutofit/>
          </a:bodyPr>
          <a:lstStyle>
            <a:lvl1pPr algn="l">
              <a:defRPr sz="2000">
                <a:solidFill>
                  <a:schemeClr val="bg1"/>
                </a:solidFill>
                <a:latin typeface="Calibri" charset="0"/>
                <a:ea typeface="Calibri" charset="0"/>
                <a:cs typeface="Calibri" charset="0"/>
              </a:defRPr>
            </a:lvl1pPr>
          </a:lstStyle>
          <a:p>
            <a:r>
              <a:rPr lang="en-US" dirty="0"/>
              <a:t>This is the title of your presentation</a:t>
            </a:r>
          </a:p>
        </p:txBody>
      </p:sp>
      <p:sp>
        <p:nvSpPr>
          <p:cNvPr id="8" name="Subtitle 2"/>
          <p:cNvSpPr>
            <a:spLocks noGrp="1"/>
          </p:cNvSpPr>
          <p:nvPr>
            <p:ph type="subTitle" idx="1" hasCustomPrompt="1"/>
          </p:nvPr>
        </p:nvSpPr>
        <p:spPr>
          <a:xfrm>
            <a:off x="931646" y="1697441"/>
            <a:ext cx="6858000" cy="1655762"/>
          </a:xfrm>
        </p:spPr>
        <p:txBody>
          <a:bodyPr>
            <a:normAutofit/>
          </a:bodyPr>
          <a:lstStyle>
            <a:lvl1pPr marL="0" indent="0" algn="l">
              <a:buNone/>
              <a:defRPr sz="4000">
                <a:solidFill>
                  <a:schemeClr val="accent1"/>
                </a:solidFill>
                <a:latin typeface="Calibri" charset="0"/>
                <a:ea typeface="Calibri" charset="0"/>
                <a:cs typeface="Calibri"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section style</a:t>
            </a:r>
          </a:p>
        </p:txBody>
      </p:sp>
    </p:spTree>
    <p:extLst>
      <p:ext uri="{BB962C8B-B14F-4D97-AF65-F5344CB8AC3E}">
        <p14:creationId xmlns:p14="http://schemas.microsoft.com/office/powerpoint/2010/main" val="1057026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ext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a:xfrm>
            <a:off x="838200" y="1825625"/>
            <a:ext cx="10515600" cy="4351338"/>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en-GB"/>
              <a:t>Click to edit Master text styles</a:t>
            </a:r>
          </a:p>
        </p:txBody>
      </p:sp>
    </p:spTree>
    <p:extLst>
      <p:ext uri="{BB962C8B-B14F-4D97-AF65-F5344CB8AC3E}">
        <p14:creationId xmlns:p14="http://schemas.microsoft.com/office/powerpoint/2010/main" val="13271696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ulle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Tree>
    <p:extLst>
      <p:ext uri="{BB962C8B-B14F-4D97-AF65-F5344CB8AC3E}">
        <p14:creationId xmlns:p14="http://schemas.microsoft.com/office/powerpoint/2010/main" val="15318512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ighlighted figure">
    <p:spTree>
      <p:nvGrpSpPr>
        <p:cNvPr id="1" name=""/>
        <p:cNvGrpSpPr/>
        <p:nvPr/>
      </p:nvGrpSpPr>
      <p:grpSpPr>
        <a:xfrm>
          <a:off x="0" y="0"/>
          <a:ext cx="0" cy="0"/>
          <a:chOff x="0" y="0"/>
          <a:chExt cx="0" cy="0"/>
        </a:xfrm>
      </p:grpSpPr>
      <p:sp>
        <p:nvSpPr>
          <p:cNvPr id="3" name="Rectangle 2"/>
          <p:cNvSpPr/>
          <p:nvPr userDrawn="1"/>
        </p:nvSpPr>
        <p:spPr>
          <a:xfrm>
            <a:off x="0" y="0"/>
            <a:ext cx="12192000" cy="5685183"/>
          </a:xfrm>
          <a:prstGeom prst="rect">
            <a:avLst/>
          </a:prstGeom>
          <a:solidFill>
            <a:srgbClr val="00B3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05B"/>
              </a:solidFill>
            </a:endParaRPr>
          </a:p>
        </p:txBody>
      </p:sp>
      <p:sp>
        <p:nvSpPr>
          <p:cNvPr id="4" name="Text Placeholder 10"/>
          <p:cNvSpPr>
            <a:spLocks noGrp="1"/>
          </p:cNvSpPr>
          <p:nvPr>
            <p:ph type="body" sz="quarter" idx="10" hasCustomPrompt="1"/>
          </p:nvPr>
        </p:nvSpPr>
        <p:spPr>
          <a:xfrm>
            <a:off x="817694" y="1177522"/>
            <a:ext cx="10294591" cy="1092200"/>
          </a:xfrm>
        </p:spPr>
        <p:txBody>
          <a:bodyPr>
            <a:noAutofit/>
          </a:bodyPr>
          <a:lstStyle>
            <a:lvl1pPr marL="0" indent="0">
              <a:buNone/>
              <a:defRPr sz="10000">
                <a:solidFill>
                  <a:schemeClr val="bg1"/>
                </a:solidFill>
              </a:defRPr>
            </a:lvl1pPr>
          </a:lstStyle>
          <a:p>
            <a:pPr lvl="0"/>
            <a:r>
              <a:rPr lang="en-US" sz="10000" dirty="0"/>
              <a:t>Figure here</a:t>
            </a:r>
            <a:endParaRPr lang="en-US" dirty="0"/>
          </a:p>
        </p:txBody>
      </p:sp>
      <p:sp>
        <p:nvSpPr>
          <p:cNvPr id="5" name="Text Placeholder 12"/>
          <p:cNvSpPr>
            <a:spLocks noGrp="1"/>
          </p:cNvSpPr>
          <p:nvPr>
            <p:ph type="body" sz="quarter" idx="11" hasCustomPrompt="1"/>
          </p:nvPr>
        </p:nvSpPr>
        <p:spPr>
          <a:xfrm>
            <a:off x="817562" y="2779684"/>
            <a:ext cx="10294723" cy="798512"/>
          </a:xfrm>
        </p:spPr>
        <p:txBody>
          <a:bodyPr>
            <a:noAutofit/>
          </a:bodyPr>
          <a:lstStyle>
            <a:lvl1pPr marL="0" indent="0">
              <a:buNone/>
              <a:defRPr sz="3500" baseline="0">
                <a:solidFill>
                  <a:schemeClr val="bg1"/>
                </a:solidFill>
              </a:defRPr>
            </a:lvl1pPr>
            <a:lvl2pPr marL="342900" indent="0">
              <a:buNone/>
              <a:defRPr sz="3500">
                <a:solidFill>
                  <a:schemeClr val="bg1"/>
                </a:solidFill>
              </a:defRPr>
            </a:lvl2pPr>
            <a:lvl3pPr marL="685800" indent="0">
              <a:buNone/>
              <a:defRPr sz="3500">
                <a:solidFill>
                  <a:schemeClr val="bg1"/>
                </a:solidFill>
              </a:defRPr>
            </a:lvl3pPr>
            <a:lvl4pPr marL="1028700" indent="0">
              <a:buNone/>
              <a:defRPr sz="3500">
                <a:solidFill>
                  <a:schemeClr val="bg1"/>
                </a:solidFill>
              </a:defRPr>
            </a:lvl4pPr>
            <a:lvl5pPr marL="1371600" indent="0">
              <a:buNone/>
              <a:defRPr sz="3500">
                <a:solidFill>
                  <a:schemeClr val="bg1"/>
                </a:solidFill>
              </a:defRPr>
            </a:lvl5pPr>
          </a:lstStyle>
          <a:p>
            <a:pPr lvl="0"/>
            <a:r>
              <a:rPr lang="en-US" dirty="0"/>
              <a:t>Figure descriptor goes here</a:t>
            </a:r>
          </a:p>
        </p:txBody>
      </p:sp>
    </p:spTree>
    <p:extLst>
      <p:ext uri="{BB962C8B-B14F-4D97-AF65-F5344CB8AC3E}">
        <p14:creationId xmlns:p14="http://schemas.microsoft.com/office/powerpoint/2010/main" val="736653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Quote">
    <p:spTree>
      <p:nvGrpSpPr>
        <p:cNvPr id="1" name=""/>
        <p:cNvGrpSpPr/>
        <p:nvPr/>
      </p:nvGrpSpPr>
      <p:grpSpPr>
        <a:xfrm>
          <a:off x="0" y="0"/>
          <a:ext cx="0" cy="0"/>
          <a:chOff x="0" y="0"/>
          <a:chExt cx="0" cy="0"/>
        </a:xfrm>
      </p:grpSpPr>
      <p:sp>
        <p:nvSpPr>
          <p:cNvPr id="3" name="Rectangle 2"/>
          <p:cNvSpPr/>
          <p:nvPr userDrawn="1"/>
        </p:nvSpPr>
        <p:spPr>
          <a:xfrm>
            <a:off x="0" y="0"/>
            <a:ext cx="12192000" cy="5685183"/>
          </a:xfrm>
          <a:prstGeom prst="rect">
            <a:avLst/>
          </a:prstGeom>
          <a:solidFill>
            <a:srgbClr val="00B3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205B"/>
              </a:solidFill>
            </a:endParaRPr>
          </a:p>
        </p:txBody>
      </p:sp>
      <p:sp>
        <p:nvSpPr>
          <p:cNvPr id="4" name="Text Placeholder 4"/>
          <p:cNvSpPr>
            <a:spLocks noGrp="1"/>
          </p:cNvSpPr>
          <p:nvPr>
            <p:ph type="body" sz="quarter" idx="10" hasCustomPrompt="1"/>
          </p:nvPr>
        </p:nvSpPr>
        <p:spPr>
          <a:xfrm>
            <a:off x="758825" y="1960534"/>
            <a:ext cx="5370755" cy="3254403"/>
          </a:xfrm>
        </p:spPr>
        <p:txBody>
          <a:bodyPr>
            <a:noAutofit/>
          </a:bodyPr>
          <a:lstStyle>
            <a:lvl1pPr marL="0" indent="0">
              <a:buNone/>
              <a:defRPr sz="4500" baseline="0">
                <a:solidFill>
                  <a:schemeClr val="bg1"/>
                </a:solidFill>
              </a:defRPr>
            </a:lvl1pPr>
            <a:lvl2pPr marL="342900" indent="0">
              <a:buNone/>
              <a:defRPr>
                <a:solidFill>
                  <a:schemeClr val="bg1"/>
                </a:solidFill>
              </a:defRPr>
            </a:lvl2pPr>
            <a:lvl3pPr marL="685800" indent="0">
              <a:buNone/>
              <a:defRPr>
                <a:solidFill>
                  <a:schemeClr val="bg1"/>
                </a:solidFill>
              </a:defRPr>
            </a:lvl3pPr>
            <a:lvl4pPr marL="1028700" indent="0">
              <a:buNone/>
              <a:defRPr>
                <a:solidFill>
                  <a:schemeClr val="bg1"/>
                </a:solidFill>
              </a:defRPr>
            </a:lvl4pPr>
            <a:lvl5pPr marL="1371600" indent="0">
              <a:buNone/>
              <a:defRPr>
                <a:solidFill>
                  <a:schemeClr val="bg1"/>
                </a:solidFill>
              </a:defRPr>
            </a:lvl5pPr>
          </a:lstStyle>
          <a:p>
            <a:pPr lvl="0"/>
            <a:r>
              <a:rPr lang="en-US" dirty="0"/>
              <a:t>“This is a quote from a relevant person for your presentation put your text here” </a:t>
            </a:r>
          </a:p>
        </p:txBody>
      </p:sp>
      <p:sp>
        <p:nvSpPr>
          <p:cNvPr id="5" name="Text Placeholder 6"/>
          <p:cNvSpPr>
            <a:spLocks noGrp="1"/>
          </p:cNvSpPr>
          <p:nvPr>
            <p:ph type="body" sz="quarter" idx="11" hasCustomPrompt="1"/>
          </p:nvPr>
        </p:nvSpPr>
        <p:spPr>
          <a:xfrm>
            <a:off x="7245001" y="4060367"/>
            <a:ext cx="3293846" cy="387647"/>
          </a:xfrm>
        </p:spPr>
        <p:txBody>
          <a:bodyPr>
            <a:noAutofit/>
          </a:bodyPr>
          <a:lstStyle>
            <a:lvl1pPr marL="0" indent="0">
              <a:buNone/>
              <a:defRPr sz="2500" baseline="0"/>
            </a:lvl1pPr>
            <a:lvl2pPr marL="342900" indent="0">
              <a:buNone/>
              <a:defRPr/>
            </a:lvl2pPr>
            <a:lvl3pPr marL="685800" indent="0">
              <a:buNone/>
              <a:defRPr/>
            </a:lvl3pPr>
            <a:lvl4pPr marL="1028700" indent="0">
              <a:buNone/>
              <a:defRPr/>
            </a:lvl4pPr>
            <a:lvl5pPr marL="1371600" indent="0">
              <a:buNone/>
              <a:defRPr/>
            </a:lvl5pPr>
          </a:lstStyle>
          <a:p>
            <a:pPr lvl="0"/>
            <a:r>
              <a:rPr lang="en-US" dirty="0"/>
              <a:t>Name Surname</a:t>
            </a:r>
          </a:p>
        </p:txBody>
      </p:sp>
      <p:sp>
        <p:nvSpPr>
          <p:cNvPr id="6" name="Text Placeholder 6"/>
          <p:cNvSpPr>
            <a:spLocks noGrp="1"/>
          </p:cNvSpPr>
          <p:nvPr>
            <p:ph type="body" sz="quarter" idx="12" hasCustomPrompt="1"/>
          </p:nvPr>
        </p:nvSpPr>
        <p:spPr>
          <a:xfrm>
            <a:off x="7245001" y="4448014"/>
            <a:ext cx="3293846" cy="387647"/>
          </a:xfrm>
        </p:spPr>
        <p:txBody>
          <a:bodyPr>
            <a:noAutofit/>
          </a:bodyPr>
          <a:lstStyle>
            <a:lvl1pPr marL="0" indent="0">
              <a:buNone/>
              <a:defRPr sz="2500" baseline="0"/>
            </a:lvl1pPr>
            <a:lvl2pPr marL="342900" indent="0">
              <a:buNone/>
              <a:defRPr/>
            </a:lvl2pPr>
            <a:lvl3pPr marL="685800" indent="0">
              <a:buNone/>
              <a:defRPr/>
            </a:lvl3pPr>
            <a:lvl4pPr marL="1028700" indent="0">
              <a:buNone/>
              <a:defRPr/>
            </a:lvl4pPr>
            <a:lvl5pPr marL="1371600" indent="0">
              <a:buNone/>
              <a:defRPr/>
            </a:lvl5pPr>
          </a:lstStyle>
          <a:p>
            <a:pPr lvl="0"/>
            <a:r>
              <a:rPr lang="en-US" dirty="0"/>
              <a:t>Job title</a:t>
            </a:r>
          </a:p>
        </p:txBody>
      </p:sp>
      <p:sp>
        <p:nvSpPr>
          <p:cNvPr id="7" name="Text Placeholder 6"/>
          <p:cNvSpPr>
            <a:spLocks noGrp="1"/>
          </p:cNvSpPr>
          <p:nvPr>
            <p:ph type="body" sz="quarter" idx="13" hasCustomPrompt="1"/>
          </p:nvPr>
        </p:nvSpPr>
        <p:spPr>
          <a:xfrm>
            <a:off x="7245001" y="4827290"/>
            <a:ext cx="3293846" cy="387647"/>
          </a:xfrm>
        </p:spPr>
        <p:txBody>
          <a:bodyPr>
            <a:noAutofit/>
          </a:bodyPr>
          <a:lstStyle>
            <a:lvl1pPr marL="0" indent="0">
              <a:buNone/>
              <a:defRPr sz="2500" baseline="0"/>
            </a:lvl1pPr>
            <a:lvl2pPr marL="342900" indent="0">
              <a:buNone/>
              <a:defRPr/>
            </a:lvl2pPr>
            <a:lvl3pPr marL="685800" indent="0">
              <a:buNone/>
              <a:defRPr/>
            </a:lvl3pPr>
            <a:lvl4pPr marL="1028700" indent="0">
              <a:buNone/>
              <a:defRPr/>
            </a:lvl4pPr>
            <a:lvl5pPr marL="1371600" indent="0">
              <a:buNone/>
              <a:defRPr/>
            </a:lvl5pPr>
          </a:lstStyle>
          <a:p>
            <a:pPr lvl="0"/>
            <a:r>
              <a:rPr lang="en-US" dirty="0"/>
              <a:t>Company name</a:t>
            </a:r>
          </a:p>
        </p:txBody>
      </p:sp>
    </p:spTree>
    <p:extLst>
      <p:ext uri="{BB962C8B-B14F-4D97-AF65-F5344CB8AC3E}">
        <p14:creationId xmlns:p14="http://schemas.microsoft.com/office/powerpoint/2010/main" val="1391068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Who we are">
    <p:spTree>
      <p:nvGrpSpPr>
        <p:cNvPr id="1" name=""/>
        <p:cNvGrpSpPr/>
        <p:nvPr/>
      </p:nvGrpSpPr>
      <p:grpSpPr>
        <a:xfrm>
          <a:off x="0" y="0"/>
          <a:ext cx="0" cy="0"/>
          <a:chOff x="0" y="0"/>
          <a:chExt cx="0" cy="0"/>
        </a:xfrm>
      </p:grpSpPr>
      <p:pic>
        <p:nvPicPr>
          <p:cNvPr id="3" name="Picture 2"/>
          <p:cNvPicPr>
            <a:picLocks noChangeAspect="1"/>
          </p:cNvPicPr>
          <p:nvPr userDrawn="1"/>
        </p:nvPicPr>
        <p:blipFill rotWithShape="1">
          <a:blip r:embed="rId2">
            <a:extLst>
              <a:ext uri="{28A0092B-C50C-407E-A947-70E740481C1C}">
                <a14:useLocalDpi xmlns:a14="http://schemas.microsoft.com/office/drawing/2010/main" val="0"/>
              </a:ext>
            </a:extLst>
          </a:blip>
          <a:srcRect t="35162"/>
          <a:stretch/>
        </p:blipFill>
        <p:spPr>
          <a:xfrm>
            <a:off x="0" y="1751308"/>
            <a:ext cx="12192000" cy="4729872"/>
          </a:xfrm>
          <a:prstGeom prst="rect">
            <a:avLst/>
          </a:prstGeom>
        </p:spPr>
      </p:pic>
      <p:sp>
        <p:nvSpPr>
          <p:cNvPr id="6" name="Rectangle 5"/>
          <p:cNvSpPr/>
          <p:nvPr userDrawn="1"/>
        </p:nvSpPr>
        <p:spPr>
          <a:xfrm>
            <a:off x="0" y="6405617"/>
            <a:ext cx="12192000" cy="4523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userDrawn="1"/>
        </p:nvSpPr>
        <p:spPr>
          <a:xfrm>
            <a:off x="4138047" y="6431753"/>
            <a:ext cx="3905573" cy="400110"/>
          </a:xfrm>
          <a:prstGeom prst="rect">
            <a:avLst/>
          </a:prstGeom>
          <a:noFill/>
        </p:spPr>
        <p:txBody>
          <a:bodyPr wrap="square" rtlCol="0">
            <a:spAutoFit/>
          </a:bodyPr>
          <a:lstStyle/>
          <a:p>
            <a:pPr algn="ctr"/>
            <a:r>
              <a:rPr lang="en-US" sz="2000" dirty="0" err="1">
                <a:solidFill>
                  <a:srgbClr val="00205B"/>
                </a:solidFill>
                <a:latin typeface="Gotham Book" charset="0"/>
                <a:ea typeface="Gotham Book" charset="0"/>
                <a:cs typeface="Gotham Book" charset="0"/>
              </a:rPr>
              <a:t>amchameu.eu</a:t>
            </a:r>
            <a:endParaRPr lang="en-US" sz="2000" dirty="0">
              <a:solidFill>
                <a:srgbClr val="00205B"/>
              </a:solidFill>
              <a:latin typeface="Gotham Book" charset="0"/>
              <a:ea typeface="Gotham Book" charset="0"/>
              <a:cs typeface="Gotham Book" charset="0"/>
            </a:endParaRPr>
          </a:p>
        </p:txBody>
      </p:sp>
      <p:sp>
        <p:nvSpPr>
          <p:cNvPr id="7" name="Rectangle 6"/>
          <p:cNvSpPr/>
          <p:nvPr userDrawn="1"/>
        </p:nvSpPr>
        <p:spPr>
          <a:xfrm>
            <a:off x="0" y="1143942"/>
            <a:ext cx="12192000" cy="4523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686156" y="232157"/>
            <a:ext cx="2819687" cy="1230691"/>
          </a:xfrm>
          <a:prstGeom prst="rect">
            <a:avLst/>
          </a:prstGeom>
        </p:spPr>
      </p:pic>
    </p:spTree>
    <p:extLst>
      <p:ext uri="{BB962C8B-B14F-4D97-AF65-F5344CB8AC3E}">
        <p14:creationId xmlns:p14="http://schemas.microsoft.com/office/powerpoint/2010/main" val="11744376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Key figur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Text Placeholder 10"/>
          <p:cNvSpPr>
            <a:spLocks noGrp="1"/>
          </p:cNvSpPr>
          <p:nvPr>
            <p:ph type="body" sz="quarter" idx="10" hasCustomPrompt="1"/>
          </p:nvPr>
        </p:nvSpPr>
        <p:spPr>
          <a:xfrm>
            <a:off x="838200" y="3485800"/>
            <a:ext cx="2581275" cy="1339850"/>
          </a:xfrm>
        </p:spPr>
        <p:txBody>
          <a:bodyPr>
            <a:noAutofit/>
          </a:bodyPr>
          <a:lstStyle>
            <a:lvl1pPr marL="0" indent="0">
              <a:buNone/>
              <a:defRPr sz="3000">
                <a:solidFill>
                  <a:schemeClr val="accent4"/>
                </a:solidFill>
              </a:defRPr>
            </a:lvl1pPr>
            <a:lvl2pPr marL="342900" indent="0">
              <a:buNone/>
              <a:defRPr sz="2000">
                <a:solidFill>
                  <a:schemeClr val="accent4"/>
                </a:solidFill>
              </a:defRPr>
            </a:lvl2pPr>
            <a:lvl3pPr marL="685800" indent="0">
              <a:buNone/>
              <a:defRPr sz="2000">
                <a:solidFill>
                  <a:schemeClr val="accent4"/>
                </a:solidFill>
              </a:defRPr>
            </a:lvl3pPr>
            <a:lvl4pPr marL="1028700" indent="0">
              <a:buNone/>
              <a:defRPr sz="2000">
                <a:solidFill>
                  <a:schemeClr val="accent4"/>
                </a:solidFill>
              </a:defRPr>
            </a:lvl4pPr>
            <a:lvl5pPr marL="1371600" indent="0">
              <a:buNone/>
              <a:defRPr sz="2000">
                <a:solidFill>
                  <a:schemeClr val="accent4"/>
                </a:solidFill>
              </a:defRPr>
            </a:lvl5pPr>
          </a:lstStyle>
          <a:p>
            <a:pPr lvl="0"/>
            <a:r>
              <a:rPr lang="en-US" dirty="0"/>
              <a:t>This is a key figure to highlight</a:t>
            </a:r>
          </a:p>
        </p:txBody>
      </p:sp>
      <p:sp>
        <p:nvSpPr>
          <p:cNvPr id="4" name="Text Placeholder 10"/>
          <p:cNvSpPr>
            <a:spLocks noGrp="1"/>
          </p:cNvSpPr>
          <p:nvPr>
            <p:ph type="body" sz="quarter" idx="11" hasCustomPrompt="1"/>
          </p:nvPr>
        </p:nvSpPr>
        <p:spPr>
          <a:xfrm>
            <a:off x="3652695" y="3485800"/>
            <a:ext cx="2581275" cy="1339850"/>
          </a:xfrm>
        </p:spPr>
        <p:txBody>
          <a:bodyPr>
            <a:noAutofit/>
          </a:bodyPr>
          <a:lstStyle>
            <a:lvl1pPr marL="0" indent="0">
              <a:buNone/>
              <a:defRPr sz="3000">
                <a:solidFill>
                  <a:schemeClr val="accent4"/>
                </a:solidFill>
              </a:defRPr>
            </a:lvl1pPr>
            <a:lvl2pPr marL="342900" indent="0">
              <a:buNone/>
              <a:defRPr sz="2000">
                <a:solidFill>
                  <a:schemeClr val="accent4"/>
                </a:solidFill>
              </a:defRPr>
            </a:lvl2pPr>
            <a:lvl3pPr marL="685800" indent="0">
              <a:buNone/>
              <a:defRPr sz="2000">
                <a:solidFill>
                  <a:schemeClr val="accent4"/>
                </a:solidFill>
              </a:defRPr>
            </a:lvl3pPr>
            <a:lvl4pPr marL="1028700" indent="0">
              <a:buNone/>
              <a:defRPr sz="2000">
                <a:solidFill>
                  <a:schemeClr val="accent4"/>
                </a:solidFill>
              </a:defRPr>
            </a:lvl4pPr>
            <a:lvl5pPr marL="1371600" indent="0">
              <a:buNone/>
              <a:defRPr sz="2000">
                <a:solidFill>
                  <a:schemeClr val="accent4"/>
                </a:solidFill>
              </a:defRPr>
            </a:lvl5pPr>
          </a:lstStyle>
          <a:p>
            <a:pPr lvl="0"/>
            <a:r>
              <a:rPr lang="en-US" dirty="0"/>
              <a:t>This is a key figure to highlight</a:t>
            </a:r>
          </a:p>
        </p:txBody>
      </p:sp>
      <p:sp>
        <p:nvSpPr>
          <p:cNvPr id="5" name="Text Placeholder 10"/>
          <p:cNvSpPr>
            <a:spLocks noGrp="1"/>
          </p:cNvSpPr>
          <p:nvPr>
            <p:ph type="body" sz="quarter" idx="12" hasCustomPrompt="1"/>
          </p:nvPr>
        </p:nvSpPr>
        <p:spPr>
          <a:xfrm>
            <a:off x="6467190" y="3485800"/>
            <a:ext cx="2581275" cy="1339850"/>
          </a:xfrm>
        </p:spPr>
        <p:txBody>
          <a:bodyPr>
            <a:noAutofit/>
          </a:bodyPr>
          <a:lstStyle>
            <a:lvl1pPr marL="0" indent="0">
              <a:buNone/>
              <a:defRPr sz="3000">
                <a:solidFill>
                  <a:schemeClr val="accent4"/>
                </a:solidFill>
              </a:defRPr>
            </a:lvl1pPr>
            <a:lvl2pPr marL="342900" indent="0">
              <a:buNone/>
              <a:defRPr sz="2000">
                <a:solidFill>
                  <a:schemeClr val="accent4"/>
                </a:solidFill>
              </a:defRPr>
            </a:lvl2pPr>
            <a:lvl3pPr marL="685800" indent="0">
              <a:buNone/>
              <a:defRPr sz="2000">
                <a:solidFill>
                  <a:schemeClr val="accent4"/>
                </a:solidFill>
              </a:defRPr>
            </a:lvl3pPr>
            <a:lvl4pPr marL="1028700" indent="0">
              <a:buNone/>
              <a:defRPr sz="2000">
                <a:solidFill>
                  <a:schemeClr val="accent4"/>
                </a:solidFill>
              </a:defRPr>
            </a:lvl4pPr>
            <a:lvl5pPr marL="1371600" indent="0">
              <a:buNone/>
              <a:defRPr sz="2000">
                <a:solidFill>
                  <a:schemeClr val="accent4"/>
                </a:solidFill>
              </a:defRPr>
            </a:lvl5pPr>
          </a:lstStyle>
          <a:p>
            <a:pPr lvl="0"/>
            <a:r>
              <a:rPr lang="en-US" dirty="0"/>
              <a:t>This is a key figure to highlight</a:t>
            </a:r>
          </a:p>
        </p:txBody>
      </p:sp>
      <p:sp>
        <p:nvSpPr>
          <p:cNvPr id="6" name="Text Placeholder 18"/>
          <p:cNvSpPr>
            <a:spLocks noGrp="1"/>
          </p:cNvSpPr>
          <p:nvPr>
            <p:ph type="body" sz="quarter" idx="13" hasCustomPrompt="1"/>
          </p:nvPr>
        </p:nvSpPr>
        <p:spPr>
          <a:xfrm>
            <a:off x="3652695" y="2216256"/>
            <a:ext cx="2581275" cy="1096467"/>
          </a:xfrm>
        </p:spPr>
        <p:txBody>
          <a:bodyPr>
            <a:normAutofit/>
          </a:bodyPr>
          <a:lstStyle>
            <a:lvl1pPr marL="0" indent="0" algn="l" defTabSz="685800" rtl="0" eaLnBrk="1" latinLnBrk="0" hangingPunct="1">
              <a:lnSpc>
                <a:spcPct val="90000"/>
              </a:lnSpc>
              <a:spcBef>
                <a:spcPct val="0"/>
              </a:spcBef>
              <a:buNone/>
              <a:defRPr lang="en-US" sz="8000" kern="1200" dirty="0">
                <a:solidFill>
                  <a:schemeClr val="accent4"/>
                </a:solidFill>
                <a:latin typeface="Calibri" charset="0"/>
                <a:ea typeface="Calibri" charset="0"/>
                <a:cs typeface="Calibri" charset="0"/>
              </a:defRPr>
            </a:lvl1pPr>
          </a:lstStyle>
          <a:p>
            <a:pPr lvl="0"/>
            <a:r>
              <a:rPr lang="en-US" dirty="0"/>
              <a:t>00</a:t>
            </a:r>
          </a:p>
        </p:txBody>
      </p:sp>
      <p:sp>
        <p:nvSpPr>
          <p:cNvPr id="7" name="Text Placeholder 10"/>
          <p:cNvSpPr>
            <a:spLocks noGrp="1"/>
          </p:cNvSpPr>
          <p:nvPr>
            <p:ph type="body" sz="quarter" idx="14" hasCustomPrompt="1"/>
          </p:nvPr>
        </p:nvSpPr>
        <p:spPr>
          <a:xfrm>
            <a:off x="6467189" y="2216256"/>
            <a:ext cx="2581275" cy="1096467"/>
          </a:xfrm>
        </p:spPr>
        <p:txBody>
          <a:bodyPr>
            <a:noAutofit/>
          </a:bodyPr>
          <a:lstStyle>
            <a:lvl1pPr marL="0" indent="0">
              <a:buNone/>
              <a:defRPr lang="en-US" sz="8000" kern="1200" dirty="0">
                <a:solidFill>
                  <a:schemeClr val="accent4"/>
                </a:solidFill>
                <a:latin typeface="Calibri" charset="0"/>
                <a:ea typeface="Calibri" charset="0"/>
                <a:cs typeface="Calibri" charset="0"/>
              </a:defRPr>
            </a:lvl1pPr>
            <a:lvl2pPr marL="342900" indent="0">
              <a:buNone/>
              <a:defRPr sz="2000">
                <a:solidFill>
                  <a:schemeClr val="accent4"/>
                </a:solidFill>
              </a:defRPr>
            </a:lvl2pPr>
            <a:lvl3pPr marL="685800" indent="0">
              <a:buNone/>
              <a:defRPr sz="2000">
                <a:solidFill>
                  <a:schemeClr val="accent4"/>
                </a:solidFill>
              </a:defRPr>
            </a:lvl3pPr>
            <a:lvl4pPr marL="1028700" indent="0">
              <a:buNone/>
              <a:defRPr sz="2000">
                <a:solidFill>
                  <a:schemeClr val="accent4"/>
                </a:solidFill>
              </a:defRPr>
            </a:lvl4pPr>
            <a:lvl5pPr marL="1371600" indent="0">
              <a:buNone/>
              <a:defRPr sz="2000">
                <a:solidFill>
                  <a:schemeClr val="accent4"/>
                </a:solidFill>
              </a:defRPr>
            </a:lvl5pPr>
          </a:lstStyle>
          <a:p>
            <a:pPr marL="0" lvl="0" indent="0" algn="l" defTabSz="685800" rtl="0" eaLnBrk="1" latinLnBrk="0" hangingPunct="1">
              <a:lnSpc>
                <a:spcPct val="90000"/>
              </a:lnSpc>
              <a:spcBef>
                <a:spcPct val="0"/>
              </a:spcBef>
              <a:buFont typeface="Arial"/>
              <a:buNone/>
            </a:pPr>
            <a:r>
              <a:rPr lang="en-US" dirty="0"/>
              <a:t>00</a:t>
            </a:r>
          </a:p>
        </p:txBody>
      </p:sp>
      <p:sp>
        <p:nvSpPr>
          <p:cNvPr id="8" name="Text Placeholder 10"/>
          <p:cNvSpPr>
            <a:spLocks noGrp="1"/>
          </p:cNvSpPr>
          <p:nvPr>
            <p:ph type="body" sz="quarter" idx="15" hasCustomPrompt="1"/>
          </p:nvPr>
        </p:nvSpPr>
        <p:spPr>
          <a:xfrm>
            <a:off x="838200" y="2216256"/>
            <a:ext cx="2581275" cy="1096467"/>
          </a:xfrm>
        </p:spPr>
        <p:txBody>
          <a:bodyPr>
            <a:noAutofit/>
          </a:bodyPr>
          <a:lstStyle>
            <a:lvl1pPr marL="0" indent="0">
              <a:buNone/>
              <a:defRPr lang="en-US" sz="8000" kern="1200" dirty="0">
                <a:solidFill>
                  <a:schemeClr val="accent4"/>
                </a:solidFill>
                <a:latin typeface="Calibri" charset="0"/>
                <a:ea typeface="Calibri" charset="0"/>
                <a:cs typeface="Calibri" charset="0"/>
              </a:defRPr>
            </a:lvl1pPr>
            <a:lvl2pPr marL="342900" indent="0">
              <a:buNone/>
              <a:defRPr sz="2000">
                <a:solidFill>
                  <a:schemeClr val="accent4"/>
                </a:solidFill>
              </a:defRPr>
            </a:lvl2pPr>
            <a:lvl3pPr marL="685800" indent="0">
              <a:buNone/>
              <a:defRPr sz="2000">
                <a:solidFill>
                  <a:schemeClr val="accent4"/>
                </a:solidFill>
              </a:defRPr>
            </a:lvl3pPr>
            <a:lvl4pPr marL="1028700" indent="0">
              <a:buNone/>
              <a:defRPr sz="2000">
                <a:solidFill>
                  <a:schemeClr val="accent4"/>
                </a:solidFill>
              </a:defRPr>
            </a:lvl4pPr>
            <a:lvl5pPr marL="1371600" indent="0">
              <a:buNone/>
              <a:defRPr sz="2000">
                <a:solidFill>
                  <a:schemeClr val="accent4"/>
                </a:solidFill>
              </a:defRPr>
            </a:lvl5pPr>
          </a:lstStyle>
          <a:p>
            <a:pPr marL="0" lvl="0" indent="0" algn="l" defTabSz="685800" rtl="0" eaLnBrk="1" latinLnBrk="0" hangingPunct="1">
              <a:lnSpc>
                <a:spcPct val="90000"/>
              </a:lnSpc>
              <a:spcBef>
                <a:spcPct val="0"/>
              </a:spcBef>
              <a:buFont typeface="Arial"/>
              <a:buNone/>
            </a:pPr>
            <a:r>
              <a:rPr lang="en-US" dirty="0"/>
              <a:t>00</a:t>
            </a:r>
          </a:p>
        </p:txBody>
      </p:sp>
    </p:spTree>
    <p:extLst>
      <p:ext uri="{BB962C8B-B14F-4D97-AF65-F5344CB8AC3E}">
        <p14:creationId xmlns:p14="http://schemas.microsoft.com/office/powerpoint/2010/main" val="6946999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TextBox 6"/>
          <p:cNvSpPr txBox="1"/>
          <p:nvPr userDrawn="1"/>
        </p:nvSpPr>
        <p:spPr>
          <a:xfrm>
            <a:off x="8983425" y="6284068"/>
            <a:ext cx="2472719" cy="400110"/>
          </a:xfrm>
          <a:prstGeom prst="rect">
            <a:avLst/>
          </a:prstGeom>
          <a:noFill/>
        </p:spPr>
        <p:txBody>
          <a:bodyPr wrap="square" rtlCol="0">
            <a:spAutoFit/>
          </a:bodyPr>
          <a:lstStyle/>
          <a:p>
            <a:pPr algn="r"/>
            <a:r>
              <a:rPr lang="en-US" sz="2000" dirty="0" err="1">
                <a:solidFill>
                  <a:srgbClr val="00205B"/>
                </a:solidFill>
                <a:latin typeface="Calibri" charset="0"/>
                <a:ea typeface="Calibri" charset="0"/>
                <a:cs typeface="Calibri" charset="0"/>
              </a:rPr>
              <a:t>amchameu.eu</a:t>
            </a:r>
            <a:endParaRPr lang="en-US" sz="2000" dirty="0">
              <a:solidFill>
                <a:srgbClr val="00205B"/>
              </a:solidFill>
              <a:latin typeface="Calibri" charset="0"/>
              <a:ea typeface="Calibri" charset="0"/>
              <a:cs typeface="Calibri" charset="0"/>
            </a:endParaRPr>
          </a:p>
        </p:txBody>
      </p:sp>
      <p:pic>
        <p:nvPicPr>
          <p:cNvPr id="8" name="Picture 7"/>
          <p:cNvPicPr>
            <a:picLocks noChangeAspect="1"/>
          </p:cNvPicPr>
          <p:nvPr userDrawn="1"/>
        </p:nvPicPr>
        <p:blipFill>
          <a:blip r:embed="rId20">
            <a:extLst>
              <a:ext uri="{28A0092B-C50C-407E-A947-70E740481C1C}">
                <a14:useLocalDpi xmlns:a14="http://schemas.microsoft.com/office/drawing/2010/main" val="0"/>
              </a:ext>
            </a:extLst>
          </a:blip>
          <a:stretch>
            <a:fillRect/>
          </a:stretch>
        </p:blipFill>
        <p:spPr>
          <a:xfrm>
            <a:off x="838200" y="5819614"/>
            <a:ext cx="1758315" cy="767441"/>
          </a:xfrm>
          <a:prstGeom prst="rect">
            <a:avLst/>
          </a:prstGeom>
        </p:spPr>
      </p:pic>
      <p:cxnSp>
        <p:nvCxnSpPr>
          <p:cNvPr id="9" name="Straight Connector 8"/>
          <p:cNvCxnSpPr/>
          <p:nvPr userDrawn="1"/>
        </p:nvCxnSpPr>
        <p:spPr>
          <a:xfrm>
            <a:off x="0" y="1403843"/>
            <a:ext cx="12192000" cy="5193"/>
          </a:xfrm>
          <a:prstGeom prst="line">
            <a:avLst/>
          </a:prstGeom>
          <a:ln w="25400">
            <a:solidFill>
              <a:srgbClr val="BF0D3E"/>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01358047"/>
      </p:ext>
    </p:extLst>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70" r:id="rId4"/>
    <p:sldLayoutId id="2147483650" r:id="rId5"/>
    <p:sldLayoutId id="2147483662" r:id="rId6"/>
    <p:sldLayoutId id="2147483663" r:id="rId7"/>
    <p:sldLayoutId id="2147483664" r:id="rId8"/>
    <p:sldLayoutId id="2147483666" r:id="rId9"/>
    <p:sldLayoutId id="2147483667" r:id="rId10"/>
    <p:sldLayoutId id="2147483652" r:id="rId11"/>
    <p:sldLayoutId id="2147483653" r:id="rId12"/>
    <p:sldLayoutId id="2147483668" r:id="rId13"/>
    <p:sldLayoutId id="2147483671" r:id="rId14"/>
    <p:sldLayoutId id="2147483658" r:id="rId15"/>
    <p:sldLayoutId id="2147483659" r:id="rId16"/>
    <p:sldLayoutId id="2147483669" r:id="rId17"/>
    <p:sldLayoutId id="2147483672" r:id="rId18"/>
  </p:sldLayoutIdLst>
  <p:txStyles>
    <p:titleStyle>
      <a:lvl1pPr algn="l" defTabSz="914400" rtl="0" eaLnBrk="1" latinLnBrk="0" hangingPunct="1">
        <a:lnSpc>
          <a:spcPct val="90000"/>
        </a:lnSpc>
        <a:spcBef>
          <a:spcPct val="0"/>
        </a:spcBef>
        <a:buNone/>
        <a:defRPr sz="4400" kern="1200">
          <a:solidFill>
            <a:schemeClr val="tx1"/>
          </a:solidFill>
          <a:latin typeface="Calibri" charset="0"/>
          <a:ea typeface="Calibri" charset="0"/>
          <a:cs typeface="Calibri" charset="0"/>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Calibri" charset="0"/>
          <a:ea typeface="Calibri" charset="0"/>
          <a:cs typeface="Calibri" charset="0"/>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Calibri" charset="0"/>
          <a:ea typeface="Calibri" charset="0"/>
          <a:cs typeface="Calibri" charset="0"/>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Calibri" charset="0"/>
          <a:ea typeface="Calibri" charset="0"/>
          <a:cs typeface="Calibri" charset="0"/>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Calibri" charset="0"/>
          <a:ea typeface="Calibri" charset="0"/>
          <a:cs typeface="Calibri" charset="0"/>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Calibri" charset="0"/>
          <a:ea typeface="Calibri" charset="0"/>
          <a:cs typeface="Calibri"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hyperlink" Target="https://www.amchameu.eu/news/eu-us-trade-deal-brings-relief-transatlantic-business" TargetMode="External"/><Relationship Id="rId2" Type="http://schemas.openxmlformats.org/officeDocument/2006/relationships/notesSlide" Target="../notesSlides/notesSlide7.xml"/><Relationship Id="rId1" Type="http://schemas.openxmlformats.org/officeDocument/2006/relationships/slideLayout" Target="../slideLayouts/slideLayout4.xml"/><Relationship Id="rId5" Type="http://schemas.openxmlformats.org/officeDocument/2006/relationships/hyperlink" Target="https://www.amchameu.eu/blog/15-tariff-painful-trade-war-would-be-worse" TargetMode="External"/><Relationship Id="rId4" Type="http://schemas.openxmlformats.org/officeDocument/2006/relationships/hyperlink" Target="https://www.amchameu.eu/news/commission-proposals-pave-way-more-predictable-eu-us-trade-environment"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a:lstStyle/>
          <a:p>
            <a:r>
              <a:rPr lang="en-US" dirty="0"/>
              <a:t>Coordination meeting on EU-US for </a:t>
            </a:r>
            <a:r>
              <a:rPr lang="en-US" dirty="0" err="1"/>
              <a:t>AmChams</a:t>
            </a:r>
            <a:endParaRPr lang="en-US" dirty="0"/>
          </a:p>
        </p:txBody>
      </p:sp>
      <p:sp>
        <p:nvSpPr>
          <p:cNvPr id="5" name="Text Placeholder 4"/>
          <p:cNvSpPr>
            <a:spLocks noGrp="1"/>
          </p:cNvSpPr>
          <p:nvPr>
            <p:ph type="body" sz="quarter" idx="13"/>
          </p:nvPr>
        </p:nvSpPr>
        <p:spPr/>
        <p:txBody>
          <a:bodyPr>
            <a:normAutofit lnSpcReduction="10000"/>
          </a:bodyPr>
          <a:lstStyle/>
          <a:p>
            <a:r>
              <a:rPr lang="en-US" dirty="0"/>
              <a:t>11 September 2025</a:t>
            </a:r>
          </a:p>
        </p:txBody>
      </p:sp>
    </p:spTree>
    <p:extLst>
      <p:ext uri="{BB962C8B-B14F-4D97-AF65-F5344CB8AC3E}">
        <p14:creationId xmlns:p14="http://schemas.microsoft.com/office/powerpoint/2010/main" val="90391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3A2034-3365-3F6F-B699-036A8436937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52EE67C-DE44-E800-81AD-0E238DE00C97}"/>
              </a:ext>
            </a:extLst>
          </p:cNvPr>
          <p:cNvSpPr>
            <a:spLocks noGrp="1"/>
          </p:cNvSpPr>
          <p:nvPr>
            <p:ph type="title"/>
          </p:nvPr>
        </p:nvSpPr>
        <p:spPr/>
        <p:txBody>
          <a:bodyPr/>
          <a:lstStyle/>
          <a:p>
            <a:r>
              <a:rPr lang="en-GB" noProof="0"/>
              <a:t>Messaging: regulatory autonomy, incl. </a:t>
            </a:r>
            <a:r>
              <a:rPr lang="en-GB"/>
              <a:t>tech</a:t>
            </a:r>
            <a:endParaRPr lang="en-GB" noProof="0"/>
          </a:p>
        </p:txBody>
      </p:sp>
      <p:sp>
        <p:nvSpPr>
          <p:cNvPr id="3" name="Content Placeholder 2">
            <a:extLst>
              <a:ext uri="{FF2B5EF4-FFF2-40B4-BE49-F238E27FC236}">
                <a16:creationId xmlns:a16="http://schemas.microsoft.com/office/drawing/2014/main" id="{1E84BBDB-F12D-D3E7-7194-224CAA4A83FC}"/>
              </a:ext>
            </a:extLst>
          </p:cNvPr>
          <p:cNvSpPr>
            <a:spLocks noGrp="1"/>
          </p:cNvSpPr>
          <p:nvPr>
            <p:ph idx="1"/>
          </p:nvPr>
        </p:nvSpPr>
        <p:spPr>
          <a:xfrm>
            <a:off x="838200" y="1825625"/>
            <a:ext cx="10515600" cy="3867809"/>
          </a:xfrm>
        </p:spPr>
        <p:txBody>
          <a:bodyPr>
            <a:normAutofit/>
          </a:bodyPr>
          <a:lstStyle/>
          <a:p>
            <a:pPr marL="457200" indent="-457200">
              <a:buFont typeface="Arial" panose="020B0604020202020204" pitchFamily="34" charset="0"/>
              <a:buChar char="•"/>
            </a:pPr>
            <a:r>
              <a:rPr lang="en-GB" sz="1600"/>
              <a:t>The American business community in Europe </a:t>
            </a:r>
            <a:r>
              <a:rPr lang="en-GB" sz="1600" b="1"/>
              <a:t>does not have a uniform view of the Digital Services Act and Digital Markets Act</a:t>
            </a:r>
            <a:r>
              <a:rPr lang="en-GB" sz="1600"/>
              <a:t>; different companies and business models are affected in different ways. </a:t>
            </a:r>
          </a:p>
          <a:p>
            <a:pPr marL="457200" indent="-457200">
              <a:buFont typeface="Arial" panose="020B0604020202020204" pitchFamily="34" charset="0"/>
              <a:buChar char="•"/>
            </a:pPr>
            <a:r>
              <a:rPr lang="en-GB" sz="1600"/>
              <a:t>What unites our members is the </a:t>
            </a:r>
            <a:r>
              <a:rPr lang="en-GB" sz="1600" b="1"/>
              <a:t>recognition that the EU and the US must respect each other’s right to regulate their own market</a:t>
            </a:r>
            <a:r>
              <a:rPr lang="en-GB" sz="1600"/>
              <a:t>. </a:t>
            </a:r>
          </a:p>
          <a:p>
            <a:pPr marL="457200" indent="-457200">
              <a:buFont typeface="Arial" panose="020B0604020202020204" pitchFamily="34" charset="0"/>
              <a:buChar char="•"/>
            </a:pPr>
            <a:r>
              <a:rPr lang="en-GB" sz="1600"/>
              <a:t>The recent EU-US trade agreement shows that – following frank talks – the two sides can strike a balance between ensuring regulatory autonomy and preserving the flow of transatlantic commerce. </a:t>
            </a:r>
          </a:p>
          <a:p>
            <a:pPr marL="457200" indent="-457200">
              <a:buFont typeface="Arial" panose="020B0604020202020204" pitchFamily="34" charset="0"/>
              <a:buChar char="•"/>
            </a:pPr>
            <a:r>
              <a:rPr lang="en-GB" sz="1600"/>
              <a:t>The priority must be to implement the EU-US trade deal fully, as agreed. </a:t>
            </a:r>
            <a:r>
              <a:rPr lang="en-GB" sz="1600" b="1"/>
              <a:t>Concerns over a single piece of legislation cannot be allowed to derail a wider agreement</a:t>
            </a:r>
            <a:r>
              <a:rPr lang="en-GB" sz="1600"/>
              <a:t>.  </a:t>
            </a:r>
          </a:p>
          <a:p>
            <a:pPr marL="457200" indent="-457200">
              <a:buFont typeface="Arial" panose="020B0604020202020204" pitchFamily="34" charset="0"/>
              <a:buChar char="•"/>
            </a:pPr>
            <a:r>
              <a:rPr lang="en-GB" sz="1600"/>
              <a:t>Reopening the deal would bring the EU and the US back to square one, creating damaging uncertainty for businesses on both sides of the Atlantic. </a:t>
            </a:r>
          </a:p>
        </p:txBody>
      </p:sp>
    </p:spTree>
    <p:extLst>
      <p:ext uri="{BB962C8B-B14F-4D97-AF65-F5344CB8AC3E}">
        <p14:creationId xmlns:p14="http://schemas.microsoft.com/office/powerpoint/2010/main" val="13770552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837E7D-CDDD-D75B-00D2-CB81179953F3}"/>
              </a:ext>
            </a:extLst>
          </p:cNvPr>
          <p:cNvSpPr>
            <a:spLocks noGrp="1"/>
          </p:cNvSpPr>
          <p:nvPr>
            <p:ph type="title"/>
          </p:nvPr>
        </p:nvSpPr>
        <p:spPr/>
        <p:txBody>
          <a:bodyPr/>
          <a:lstStyle/>
          <a:p>
            <a:r>
              <a:rPr lang="en-GB" dirty="0"/>
              <a:t>Opportunities for coordinated follow-up </a:t>
            </a:r>
            <a:endParaRPr lang="en-BE" dirty="0"/>
          </a:p>
        </p:txBody>
      </p:sp>
      <p:sp>
        <p:nvSpPr>
          <p:cNvPr id="3" name="Content Placeholder 2">
            <a:extLst>
              <a:ext uri="{FF2B5EF4-FFF2-40B4-BE49-F238E27FC236}">
                <a16:creationId xmlns:a16="http://schemas.microsoft.com/office/drawing/2014/main" id="{ED31BDBA-3D68-3A4F-75D2-186F7DF5583F}"/>
              </a:ext>
            </a:extLst>
          </p:cNvPr>
          <p:cNvSpPr>
            <a:spLocks noGrp="1"/>
          </p:cNvSpPr>
          <p:nvPr>
            <p:ph idx="1"/>
          </p:nvPr>
        </p:nvSpPr>
        <p:spPr/>
        <p:txBody>
          <a:bodyPr/>
          <a:lstStyle/>
          <a:p>
            <a:pPr marL="457200" indent="-457200">
              <a:buFont typeface="Arial" panose="020B0604020202020204" pitchFamily="34" charset="0"/>
              <a:buChar char="•"/>
            </a:pPr>
            <a:r>
              <a:rPr lang="en-GB" dirty="0"/>
              <a:t>Engagement with EU business community also at national level </a:t>
            </a:r>
          </a:p>
          <a:p>
            <a:pPr marL="457200" indent="-457200">
              <a:buFont typeface="Arial" panose="020B0604020202020204" pitchFamily="34" charset="0"/>
              <a:buChar char="•"/>
            </a:pPr>
            <a:r>
              <a:rPr lang="en-GB" dirty="0"/>
              <a:t>Leverage AmCham EU blogpost and future material on Joint Statement and EU proposals to engage with national governments </a:t>
            </a:r>
          </a:p>
          <a:p>
            <a:pPr marL="457200" indent="-457200">
              <a:buFont typeface="Arial" panose="020B0604020202020204" pitchFamily="34" charset="0"/>
              <a:buChar char="•"/>
            </a:pPr>
            <a:r>
              <a:rPr lang="en-GB" dirty="0"/>
              <a:t>Regular touch points to feedback information from national level </a:t>
            </a:r>
            <a:endParaRPr lang="en-BE" dirty="0"/>
          </a:p>
        </p:txBody>
      </p:sp>
    </p:spTree>
    <p:extLst>
      <p:ext uri="{BB962C8B-B14F-4D97-AF65-F5344CB8AC3E}">
        <p14:creationId xmlns:p14="http://schemas.microsoft.com/office/powerpoint/2010/main" val="23871333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857477-B09A-123D-5B94-1D6DA1A0BED0}"/>
            </a:ext>
          </a:extLst>
        </p:cNvPr>
        <p:cNvGrpSpPr/>
        <p:nvPr/>
      </p:nvGrpSpPr>
      <p:grpSpPr>
        <a:xfrm>
          <a:off x="0" y="0"/>
          <a:ext cx="0" cy="0"/>
          <a:chOff x="0" y="0"/>
          <a:chExt cx="0" cy="0"/>
        </a:xfrm>
      </p:grpSpPr>
    </p:spTree>
    <p:extLst>
      <p:ext uri="{BB962C8B-B14F-4D97-AF65-F5344CB8AC3E}">
        <p14:creationId xmlns:p14="http://schemas.microsoft.com/office/powerpoint/2010/main" val="2015263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6E76B6F-2A40-9C90-5A72-F6A918239178}"/>
              </a:ext>
            </a:extLst>
          </p:cNvPr>
          <p:cNvSpPr>
            <a:spLocks noGrp="1"/>
          </p:cNvSpPr>
          <p:nvPr>
            <p:ph type="title"/>
          </p:nvPr>
        </p:nvSpPr>
        <p:spPr/>
        <p:txBody>
          <a:bodyPr/>
          <a:lstStyle/>
          <a:p>
            <a:r>
              <a:rPr lang="en-GB" dirty="0"/>
              <a:t>Agenda</a:t>
            </a:r>
            <a:endParaRPr lang="en-BE" dirty="0"/>
          </a:p>
        </p:txBody>
      </p:sp>
      <p:sp>
        <p:nvSpPr>
          <p:cNvPr id="4" name="Content Placeholder 3">
            <a:extLst>
              <a:ext uri="{FF2B5EF4-FFF2-40B4-BE49-F238E27FC236}">
                <a16:creationId xmlns:a16="http://schemas.microsoft.com/office/drawing/2014/main" id="{85F0D182-2F91-0663-ABB7-F11543DB5AC9}"/>
              </a:ext>
            </a:extLst>
          </p:cNvPr>
          <p:cNvSpPr>
            <a:spLocks noGrp="1"/>
          </p:cNvSpPr>
          <p:nvPr>
            <p:ph idx="1"/>
          </p:nvPr>
        </p:nvSpPr>
        <p:spPr/>
        <p:txBody>
          <a:bodyPr/>
          <a:lstStyle/>
          <a:p>
            <a:pPr marL="457200" indent="-457200">
              <a:buFont typeface="Arial" panose="020B0604020202020204" pitchFamily="34" charset="0"/>
              <a:buChar char="•"/>
            </a:pPr>
            <a:r>
              <a:rPr lang="en-GB" dirty="0"/>
              <a:t>State of play of EU-US trade relations</a:t>
            </a:r>
          </a:p>
          <a:p>
            <a:pPr marL="457200" indent="-457200">
              <a:buFont typeface="Arial" panose="020B0604020202020204" pitchFamily="34" charset="0"/>
              <a:buChar char="•"/>
            </a:pPr>
            <a:r>
              <a:rPr lang="en-US" dirty="0"/>
              <a:t>Results from the survey with the </a:t>
            </a:r>
            <a:r>
              <a:rPr lang="en-US" dirty="0" err="1"/>
              <a:t>AmChams</a:t>
            </a:r>
            <a:r>
              <a:rPr lang="en-US" dirty="0"/>
              <a:t> </a:t>
            </a:r>
            <a:r>
              <a:rPr lang="en-GB" dirty="0"/>
              <a:t>and exchange of views </a:t>
            </a:r>
          </a:p>
          <a:p>
            <a:pPr marL="457200" indent="-457200">
              <a:buFont typeface="Arial" panose="020B0604020202020204" pitchFamily="34" charset="0"/>
              <a:buChar char="•"/>
            </a:pPr>
            <a:r>
              <a:rPr lang="en-GB" dirty="0"/>
              <a:t>AmCham EU </a:t>
            </a:r>
            <a:r>
              <a:rPr lang="en-US" dirty="0"/>
              <a:t>actions to date, messaging and next steps</a:t>
            </a:r>
          </a:p>
          <a:p>
            <a:pPr marL="457200" indent="-457200">
              <a:buFont typeface="Arial" panose="020B0604020202020204" pitchFamily="34" charset="0"/>
              <a:buChar char="•"/>
            </a:pPr>
            <a:r>
              <a:rPr lang="en-US" dirty="0"/>
              <a:t>Opportunities for coordinated follow-up</a:t>
            </a:r>
          </a:p>
        </p:txBody>
      </p:sp>
    </p:spTree>
    <p:extLst>
      <p:ext uri="{BB962C8B-B14F-4D97-AF65-F5344CB8AC3E}">
        <p14:creationId xmlns:p14="http://schemas.microsoft.com/office/powerpoint/2010/main" val="3722542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0D2C12-BB97-5377-E230-FAE9B1BA831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B62EE47-70BD-B583-8914-AFB47D9229A9}"/>
              </a:ext>
            </a:extLst>
          </p:cNvPr>
          <p:cNvSpPr/>
          <p:nvPr/>
        </p:nvSpPr>
        <p:spPr>
          <a:xfrm>
            <a:off x="431321" y="5710687"/>
            <a:ext cx="11542143" cy="107830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BE"/>
          </a:p>
        </p:txBody>
      </p:sp>
      <p:sp>
        <p:nvSpPr>
          <p:cNvPr id="2" name="Title 1">
            <a:extLst>
              <a:ext uri="{FF2B5EF4-FFF2-40B4-BE49-F238E27FC236}">
                <a16:creationId xmlns:a16="http://schemas.microsoft.com/office/drawing/2014/main" id="{BD94D872-3106-C6D6-7CAD-A6ACBE0F8FBA}"/>
              </a:ext>
            </a:extLst>
          </p:cNvPr>
          <p:cNvSpPr>
            <a:spLocks noGrp="1"/>
          </p:cNvSpPr>
          <p:nvPr>
            <p:ph type="title"/>
          </p:nvPr>
        </p:nvSpPr>
        <p:spPr/>
        <p:txBody>
          <a:bodyPr/>
          <a:lstStyle/>
          <a:p>
            <a:r>
              <a:rPr lang="en-US"/>
              <a:t>State of play</a:t>
            </a:r>
          </a:p>
        </p:txBody>
      </p:sp>
      <p:sp>
        <p:nvSpPr>
          <p:cNvPr id="3" name="Content Placeholder 2">
            <a:extLst>
              <a:ext uri="{FF2B5EF4-FFF2-40B4-BE49-F238E27FC236}">
                <a16:creationId xmlns:a16="http://schemas.microsoft.com/office/drawing/2014/main" id="{4FB885A3-83A5-AB25-97AD-094A43BE895C}"/>
              </a:ext>
            </a:extLst>
          </p:cNvPr>
          <p:cNvSpPr>
            <a:spLocks noGrp="1"/>
          </p:cNvSpPr>
          <p:nvPr>
            <p:ph idx="1"/>
          </p:nvPr>
        </p:nvSpPr>
        <p:spPr>
          <a:xfrm>
            <a:off x="838200" y="1624648"/>
            <a:ext cx="10515600" cy="4291520"/>
          </a:xfrm>
        </p:spPr>
        <p:txBody>
          <a:bodyPr>
            <a:noAutofit/>
          </a:bodyPr>
          <a:lstStyle/>
          <a:p>
            <a:pPr marL="266700" indent="-266700">
              <a:spcBef>
                <a:spcPts val="600"/>
              </a:spcBef>
              <a:spcAft>
                <a:spcPts val="600"/>
              </a:spcAft>
              <a:buFont typeface="Arial" panose="020B0604020202020204" pitchFamily="34" charset="0"/>
              <a:buChar char="•"/>
            </a:pPr>
            <a:r>
              <a:rPr lang="en-US" sz="1600" b="1" dirty="0"/>
              <a:t>9 July: </a:t>
            </a:r>
            <a:r>
              <a:rPr lang="en-US" sz="1600" dirty="0"/>
              <a:t>extension of deadline for higher reciprocal tariffs</a:t>
            </a:r>
          </a:p>
          <a:p>
            <a:pPr marL="266700" indent="-266700">
              <a:spcBef>
                <a:spcPts val="600"/>
              </a:spcBef>
              <a:spcAft>
                <a:spcPts val="600"/>
              </a:spcAft>
              <a:buFont typeface="Arial" panose="020B0604020202020204" pitchFamily="34" charset="0"/>
              <a:buChar char="•"/>
            </a:pPr>
            <a:r>
              <a:rPr lang="en-US" sz="1600" b="1" dirty="0"/>
              <a:t>27 July: </a:t>
            </a:r>
            <a:r>
              <a:rPr lang="en-US" sz="1600" dirty="0" err="1"/>
              <a:t>Turnberry</a:t>
            </a:r>
            <a:r>
              <a:rPr lang="en-US" sz="1600" dirty="0"/>
              <a:t> summit and agreement</a:t>
            </a:r>
          </a:p>
          <a:p>
            <a:pPr marL="266700" indent="-266700">
              <a:spcBef>
                <a:spcPts val="600"/>
              </a:spcBef>
              <a:spcAft>
                <a:spcPts val="600"/>
              </a:spcAft>
              <a:buFont typeface="Arial" panose="020B0604020202020204" pitchFamily="34" charset="0"/>
              <a:buChar char="•"/>
            </a:pPr>
            <a:r>
              <a:rPr lang="en-US" sz="1600" b="1" dirty="0"/>
              <a:t>21 August: </a:t>
            </a:r>
            <a:r>
              <a:rPr lang="en-US" sz="1600" dirty="0"/>
              <a:t>EU-US Joint Statement establishing a framework for fair, balanced and mutually beneficial transatlantic trade and investment</a:t>
            </a:r>
          </a:p>
          <a:p>
            <a:pPr marL="266700" indent="-266700">
              <a:spcBef>
                <a:spcPts val="600"/>
              </a:spcBef>
              <a:spcAft>
                <a:spcPts val="600"/>
              </a:spcAft>
              <a:buFont typeface="Arial" panose="020B0604020202020204" pitchFamily="34" charset="0"/>
              <a:buChar char="•"/>
            </a:pPr>
            <a:r>
              <a:rPr lang="en-US" sz="1600" b="1" dirty="0"/>
              <a:t>28 August</a:t>
            </a:r>
            <a:r>
              <a:rPr lang="en-US" sz="1600" dirty="0"/>
              <a:t>: Commission puts forward proposals for tariff reductions to implement EU-US deal – ordinary legislative procedure to be followed</a:t>
            </a:r>
          </a:p>
          <a:p>
            <a:pPr marL="895350" lvl="2" indent="-352425">
              <a:spcBef>
                <a:spcPts val="600"/>
              </a:spcBef>
              <a:spcAft>
                <a:spcPts val="600"/>
              </a:spcAft>
              <a:buFont typeface="Wingdings" panose="05000000000000000000" pitchFamily="2" charset="2"/>
              <a:buChar char="Ø"/>
            </a:pPr>
            <a:r>
              <a:rPr lang="en-US" sz="1600" dirty="0"/>
              <a:t>Proposal to eliminate tariffs on US industrial goods and provide preferential market access for a range of US seafood and non-sensitive agricultural goods</a:t>
            </a:r>
          </a:p>
          <a:p>
            <a:pPr marL="895350" lvl="2" indent="-352425">
              <a:spcBef>
                <a:spcPts val="600"/>
              </a:spcBef>
              <a:spcAft>
                <a:spcPts val="600"/>
              </a:spcAft>
              <a:buFont typeface="Wingdings" panose="05000000000000000000" pitchFamily="2" charset="2"/>
              <a:buChar char="Ø"/>
            </a:pPr>
            <a:r>
              <a:rPr lang="en-US" sz="1600" dirty="0"/>
              <a:t>Proposal to prolong the tariff-free treatment of lobster, now including processed lobster</a:t>
            </a:r>
          </a:p>
          <a:p>
            <a:pPr marL="266700" indent="-266700">
              <a:spcBef>
                <a:spcPts val="600"/>
              </a:spcBef>
              <a:spcAft>
                <a:spcPts val="600"/>
              </a:spcAft>
              <a:buFont typeface="Arial" panose="020B0604020202020204" pitchFamily="34" charset="0"/>
              <a:buChar char="•"/>
            </a:pPr>
            <a:r>
              <a:rPr lang="en-GB" sz="1600" b="1" dirty="0"/>
              <a:t>29 August: </a:t>
            </a:r>
            <a:r>
              <a:rPr lang="en-GB" sz="1600" dirty="0"/>
              <a:t>legal challenge of IEEPA tariffs continues with Appeals Court for the Federal Circuit ruling that the tariffs are unlawful and now the case going to the Supreme Court by October</a:t>
            </a:r>
          </a:p>
          <a:p>
            <a:pPr marL="266700" indent="-266700">
              <a:spcBef>
                <a:spcPts val="600"/>
              </a:spcBef>
              <a:spcAft>
                <a:spcPts val="600"/>
              </a:spcAft>
              <a:buFont typeface="Arial" panose="020B0604020202020204" pitchFamily="34" charset="0"/>
              <a:buChar char="•"/>
            </a:pPr>
            <a:r>
              <a:rPr lang="en-GB" sz="1600" b="1" dirty="0"/>
              <a:t>5 September</a:t>
            </a:r>
            <a:r>
              <a:rPr lang="en-GB" sz="1600" dirty="0"/>
              <a:t>: US Executive Order modifying the scope of reciprocal tariffs and establishing procedures for implementing trade and security agreements </a:t>
            </a:r>
            <a:endParaRPr lang="en-US" sz="1600" dirty="0"/>
          </a:p>
        </p:txBody>
      </p:sp>
    </p:spTree>
    <p:extLst>
      <p:ext uri="{BB962C8B-B14F-4D97-AF65-F5344CB8AC3E}">
        <p14:creationId xmlns:p14="http://schemas.microsoft.com/office/powerpoint/2010/main" val="3553077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369626FE-905C-A69E-E0DE-716CD93D5D21}"/>
              </a:ext>
            </a:extLst>
          </p:cNvPr>
          <p:cNvSpPr/>
          <p:nvPr/>
        </p:nvSpPr>
        <p:spPr>
          <a:xfrm>
            <a:off x="431321" y="5710687"/>
            <a:ext cx="11542143" cy="107830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BE"/>
          </a:p>
        </p:txBody>
      </p:sp>
      <p:sp>
        <p:nvSpPr>
          <p:cNvPr id="2" name="Title 1">
            <a:extLst>
              <a:ext uri="{FF2B5EF4-FFF2-40B4-BE49-F238E27FC236}">
                <a16:creationId xmlns:a16="http://schemas.microsoft.com/office/drawing/2014/main" id="{763487EB-55DC-0C17-BBE0-A9591D7F3C32}"/>
              </a:ext>
            </a:extLst>
          </p:cNvPr>
          <p:cNvSpPr>
            <a:spLocks noGrp="1"/>
          </p:cNvSpPr>
          <p:nvPr>
            <p:ph type="title"/>
          </p:nvPr>
        </p:nvSpPr>
        <p:spPr/>
        <p:txBody>
          <a:bodyPr/>
          <a:lstStyle/>
          <a:p>
            <a:r>
              <a:rPr lang="en-GB" dirty="0"/>
              <a:t>EU-US framework deal – Joint Statement</a:t>
            </a:r>
            <a:endParaRPr lang="en-BE" dirty="0"/>
          </a:p>
        </p:txBody>
      </p:sp>
      <p:sp>
        <p:nvSpPr>
          <p:cNvPr id="3" name="Content Placeholder 2">
            <a:extLst>
              <a:ext uri="{FF2B5EF4-FFF2-40B4-BE49-F238E27FC236}">
                <a16:creationId xmlns:a16="http://schemas.microsoft.com/office/drawing/2014/main" id="{ADC7DA60-9290-1225-E5B6-1C0C63AA2D07}"/>
              </a:ext>
            </a:extLst>
          </p:cNvPr>
          <p:cNvSpPr>
            <a:spLocks noGrp="1"/>
          </p:cNvSpPr>
          <p:nvPr>
            <p:ph idx="1"/>
          </p:nvPr>
        </p:nvSpPr>
        <p:spPr>
          <a:xfrm>
            <a:off x="838200" y="1825625"/>
            <a:ext cx="10515600" cy="4667250"/>
          </a:xfrm>
        </p:spPr>
        <p:txBody>
          <a:bodyPr>
            <a:normAutofit fontScale="92500" lnSpcReduction="20000"/>
          </a:bodyPr>
          <a:lstStyle/>
          <a:p>
            <a:pPr marL="457200" indent="-457200">
              <a:buFont typeface="Arial" panose="020B0604020202020204" pitchFamily="34" charset="0"/>
              <a:buChar char="•"/>
            </a:pPr>
            <a:r>
              <a:rPr lang="en-GB" sz="1800" dirty="0"/>
              <a:t>On 21 August, the EU and US have issued a Joint Statement establishing a </a:t>
            </a:r>
            <a:r>
              <a:rPr lang="en-GB" sz="1800" b="1" dirty="0"/>
              <a:t>framework for fair, balanced and mutually beneficial </a:t>
            </a:r>
            <a:r>
              <a:rPr lang="en-GB" sz="1800" dirty="0"/>
              <a:t>transatlantic trade and investment. This Joint Statement confirms and builds on the </a:t>
            </a:r>
            <a:r>
              <a:rPr lang="en-GB" sz="1800" b="1" dirty="0"/>
              <a:t>political agreement </a:t>
            </a:r>
            <a:r>
              <a:rPr lang="en-GB" sz="1800" dirty="0"/>
              <a:t>reached by President von der Leyen and President Trump on 27 July.</a:t>
            </a:r>
          </a:p>
          <a:p>
            <a:endParaRPr lang="en-GB" sz="1800" dirty="0"/>
          </a:p>
          <a:p>
            <a:pPr marL="457200" indent="-457200">
              <a:buFont typeface="Arial" panose="020B0604020202020204" pitchFamily="34" charset="0"/>
              <a:buChar char="•"/>
            </a:pPr>
            <a:r>
              <a:rPr lang="en-GB" sz="1800" b="1" dirty="0"/>
              <a:t>Non-binding text </a:t>
            </a:r>
            <a:r>
              <a:rPr lang="en-GB" sz="1800" dirty="0"/>
              <a:t>and </a:t>
            </a:r>
            <a:r>
              <a:rPr lang="en-GB" sz="1800" b="1" dirty="0"/>
              <a:t>no dispute settlement system </a:t>
            </a:r>
            <a:r>
              <a:rPr lang="en-GB" sz="1800" dirty="0"/>
              <a:t>included. </a:t>
            </a:r>
          </a:p>
          <a:p>
            <a:endParaRPr lang="en-GB" sz="1800" dirty="0"/>
          </a:p>
          <a:p>
            <a:pPr marL="457200" indent="-457200">
              <a:buFont typeface="Arial" panose="020B0604020202020204" pitchFamily="34" charset="0"/>
              <a:buChar char="•"/>
            </a:pPr>
            <a:r>
              <a:rPr lang="en-GB" sz="1800" dirty="0"/>
              <a:t>The Commission will rapidly proceed, with the support of EU Member States and the European Parliament, and in line with the relevant internal procedures, to </a:t>
            </a:r>
            <a:r>
              <a:rPr lang="en-GB" sz="1800" b="1" dirty="0"/>
              <a:t>implementing the main aspects of the deal</a:t>
            </a:r>
            <a:r>
              <a:rPr lang="en-GB" sz="1800" dirty="0"/>
              <a:t>. The EU will also engage in </a:t>
            </a:r>
            <a:r>
              <a:rPr lang="en-GB" sz="1800" b="1" dirty="0"/>
              <a:t>negotiating an Agreement</a:t>
            </a:r>
            <a:r>
              <a:rPr lang="en-GB" sz="1800" dirty="0"/>
              <a:t> on fair, balanced and mutually beneficial trade with the US, in line with the agreed framework and the applicable procedures.</a:t>
            </a:r>
          </a:p>
          <a:p>
            <a:endParaRPr lang="en-GB" sz="1800" dirty="0"/>
          </a:p>
          <a:p>
            <a:pPr marL="457200" indent="-457200">
              <a:buFont typeface="Arial" panose="020B0604020202020204" pitchFamily="34" charset="0"/>
              <a:buChar char="•"/>
            </a:pPr>
            <a:r>
              <a:rPr lang="en-GB" sz="1800" dirty="0"/>
              <a:t>Questions on </a:t>
            </a:r>
            <a:r>
              <a:rPr lang="en-GB" sz="1800" b="1" dirty="0"/>
              <a:t>WTO-compliance</a:t>
            </a:r>
            <a:r>
              <a:rPr lang="en-GB" sz="1800" dirty="0"/>
              <a:t>.</a:t>
            </a:r>
          </a:p>
          <a:p>
            <a:endParaRPr lang="en-GB" sz="1800" dirty="0"/>
          </a:p>
          <a:p>
            <a:pPr marL="457200" indent="-457200">
              <a:buFont typeface="Arial" panose="020B0604020202020204" pitchFamily="34" charset="0"/>
              <a:buChar char="•"/>
            </a:pPr>
            <a:r>
              <a:rPr lang="en-GB" sz="1800" b="1" dirty="0"/>
              <a:t>Fierce criticism </a:t>
            </a:r>
            <a:r>
              <a:rPr lang="en-GB" sz="1800" dirty="0"/>
              <a:t>from a wide range of stakeholders, painted as EU ‘capitulation’ to US demands, especially from MEPs and some Member States.</a:t>
            </a:r>
          </a:p>
          <a:p>
            <a:endParaRPr lang="en-GB" sz="1800" dirty="0"/>
          </a:p>
          <a:p>
            <a:pPr marL="457200" indent="-457200">
              <a:buFont typeface="Arial" panose="020B0604020202020204" pitchFamily="34" charset="0"/>
              <a:buChar char="•"/>
            </a:pPr>
            <a:r>
              <a:rPr lang="en-GB" sz="1800" b="1" dirty="0"/>
              <a:t>Cautious reaction </a:t>
            </a:r>
            <a:r>
              <a:rPr lang="en-GB" sz="1800" dirty="0"/>
              <a:t>from the industry.</a:t>
            </a:r>
          </a:p>
          <a:p>
            <a:pPr marL="457200" indent="-457200">
              <a:buFont typeface="Arial" panose="020B0604020202020204" pitchFamily="34" charset="0"/>
              <a:buChar char="•"/>
            </a:pPr>
            <a:endParaRPr lang="en-GB" sz="1800" dirty="0"/>
          </a:p>
        </p:txBody>
      </p:sp>
    </p:spTree>
    <p:extLst>
      <p:ext uri="{BB962C8B-B14F-4D97-AF65-F5344CB8AC3E}">
        <p14:creationId xmlns:p14="http://schemas.microsoft.com/office/powerpoint/2010/main" val="30181003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CB5905-73A8-F663-B8B0-C6E3F3BEEF39}"/>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547CD118-A2AA-27FD-199B-CCDE1D4F0832}"/>
              </a:ext>
            </a:extLst>
          </p:cNvPr>
          <p:cNvSpPr/>
          <p:nvPr/>
        </p:nvSpPr>
        <p:spPr>
          <a:xfrm>
            <a:off x="431321" y="5710687"/>
            <a:ext cx="11542143" cy="107830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BE"/>
          </a:p>
        </p:txBody>
      </p:sp>
      <p:sp>
        <p:nvSpPr>
          <p:cNvPr id="2" name="Title 1">
            <a:extLst>
              <a:ext uri="{FF2B5EF4-FFF2-40B4-BE49-F238E27FC236}">
                <a16:creationId xmlns:a16="http://schemas.microsoft.com/office/drawing/2014/main" id="{7702A332-3733-43D4-24AD-8CCD0F093B7B}"/>
              </a:ext>
            </a:extLst>
          </p:cNvPr>
          <p:cNvSpPr>
            <a:spLocks noGrp="1"/>
          </p:cNvSpPr>
          <p:nvPr>
            <p:ph type="title"/>
          </p:nvPr>
        </p:nvSpPr>
        <p:spPr/>
        <p:txBody>
          <a:bodyPr/>
          <a:lstStyle/>
          <a:p>
            <a:r>
              <a:rPr lang="en-GB" dirty="0"/>
              <a:t>EU-US framework deal – main elements</a:t>
            </a:r>
            <a:endParaRPr lang="en-BE" dirty="0"/>
          </a:p>
        </p:txBody>
      </p:sp>
      <p:sp>
        <p:nvSpPr>
          <p:cNvPr id="3" name="Content Placeholder 2">
            <a:extLst>
              <a:ext uri="{FF2B5EF4-FFF2-40B4-BE49-F238E27FC236}">
                <a16:creationId xmlns:a16="http://schemas.microsoft.com/office/drawing/2014/main" id="{7B912EDD-1FF4-A0BA-F88D-33E188CBD9D6}"/>
              </a:ext>
            </a:extLst>
          </p:cNvPr>
          <p:cNvSpPr>
            <a:spLocks noGrp="1"/>
          </p:cNvSpPr>
          <p:nvPr>
            <p:ph idx="1"/>
          </p:nvPr>
        </p:nvSpPr>
        <p:spPr>
          <a:xfrm>
            <a:off x="838200" y="1825624"/>
            <a:ext cx="10515600" cy="5032375"/>
          </a:xfrm>
        </p:spPr>
        <p:txBody>
          <a:bodyPr>
            <a:normAutofit fontScale="55000" lnSpcReduction="20000"/>
          </a:bodyPr>
          <a:lstStyle/>
          <a:p>
            <a:pPr marL="457200" indent="-457200">
              <a:buFont typeface="Arial" panose="020B0604020202020204" pitchFamily="34" charset="0"/>
              <a:buChar char="•"/>
            </a:pPr>
            <a:r>
              <a:rPr lang="en-GB" sz="2900" b="1" dirty="0"/>
              <a:t>Reciprocal tariffs: </a:t>
            </a:r>
            <a:r>
              <a:rPr lang="en-GB" sz="2900" dirty="0"/>
              <a:t>15% (no stacking)</a:t>
            </a:r>
          </a:p>
          <a:p>
            <a:pPr marL="457200" indent="-457200">
              <a:buFont typeface="Arial" panose="020B0604020202020204" pitchFamily="34" charset="0"/>
              <a:buChar char="•"/>
            </a:pPr>
            <a:r>
              <a:rPr lang="en-GB" sz="2900" b="1" dirty="0"/>
              <a:t>Section 232 tariffs</a:t>
            </a:r>
            <a:r>
              <a:rPr lang="en-GB" sz="2900" dirty="0"/>
              <a:t>: 15 % on pharmaceuticals, semiconductors, and lumber; No Section 232 automobile or automobile parts tariffs will apply to covered EU goods with a Most Favoured Nation tariff of 15% or higher; discuss Tariff-Rate Quotas on steel and aluminium</a:t>
            </a:r>
          </a:p>
          <a:p>
            <a:pPr marL="457200" indent="-457200">
              <a:buFont typeface="Arial" panose="020B0604020202020204" pitchFamily="34" charset="0"/>
              <a:buChar char="•"/>
            </a:pPr>
            <a:r>
              <a:rPr lang="en-GB" sz="2900" b="1" dirty="0"/>
              <a:t>Zero or near zero tariff list</a:t>
            </a:r>
            <a:r>
              <a:rPr lang="en-GB" sz="2900" dirty="0"/>
              <a:t>:  apply only the MFN tariff to: unavailable natural resources, all aircraft and aircraft parts, generic pharmaceuticals and their ingredients and chemical precursors; considering expanding the scope</a:t>
            </a:r>
          </a:p>
          <a:p>
            <a:pPr marL="457200" indent="-457200">
              <a:buFont typeface="Arial" panose="020B0604020202020204" pitchFamily="34" charset="0"/>
              <a:buChar char="•"/>
            </a:pPr>
            <a:r>
              <a:rPr lang="en-GB" sz="2900" b="1" dirty="0"/>
              <a:t>EU tariffs: </a:t>
            </a:r>
            <a:r>
              <a:rPr lang="en-GB" sz="2900" dirty="0"/>
              <a:t>EU to eliminate tariffs on all U.S. industrial goods and to provide preferential market access for a wide range of U.S. seafood and agricultural goods</a:t>
            </a:r>
          </a:p>
          <a:p>
            <a:pPr marL="457200" indent="-457200">
              <a:buFont typeface="Arial" panose="020B0604020202020204" pitchFamily="34" charset="0"/>
              <a:buChar char="•"/>
            </a:pPr>
            <a:r>
              <a:rPr lang="en-GB" sz="2900" b="1" dirty="0"/>
              <a:t>Non-Tariff Barriers: </a:t>
            </a:r>
            <a:r>
              <a:rPr lang="en-GB" sz="2900" dirty="0"/>
              <a:t>cooperation on mutual recognition agreements and NTBs affecting trade in food and agricultural products; EU commits to work to address US concerns regarding EUDR, CBAM and CSDDD</a:t>
            </a:r>
          </a:p>
          <a:p>
            <a:pPr marL="457200" indent="-457200">
              <a:buFont typeface="Arial" panose="020B0604020202020204" pitchFamily="34" charset="0"/>
              <a:buChar char="•"/>
            </a:pPr>
            <a:r>
              <a:rPr lang="en-GB" sz="2900" b="1" dirty="0"/>
              <a:t>Regulatory cooperation: </a:t>
            </a:r>
            <a:r>
              <a:rPr lang="en-GB" sz="2900" dirty="0"/>
              <a:t>on labour rights, IPRs, customs</a:t>
            </a:r>
          </a:p>
          <a:p>
            <a:pPr marL="457200" indent="-457200">
              <a:buFont typeface="Arial" panose="020B0604020202020204" pitchFamily="34" charset="0"/>
              <a:buChar char="•"/>
            </a:pPr>
            <a:r>
              <a:rPr lang="en-GB" sz="2900" b="1" dirty="0"/>
              <a:t>Economic security: </a:t>
            </a:r>
            <a:r>
              <a:rPr lang="en-GB" sz="2900" dirty="0"/>
              <a:t>take complementary actions to address non-market policies of third parties as well as cooperating on inbound and outbound investment reviews and export controls, as well as duty evasion</a:t>
            </a:r>
          </a:p>
          <a:p>
            <a:pPr marL="457200" indent="-457200">
              <a:buFont typeface="Arial" panose="020B0604020202020204" pitchFamily="34" charset="0"/>
              <a:buChar char="•"/>
            </a:pPr>
            <a:r>
              <a:rPr lang="en-GB" sz="2900" b="1" dirty="0"/>
              <a:t>Purchases: </a:t>
            </a:r>
            <a:r>
              <a:rPr lang="en-GB" sz="2900" dirty="0"/>
              <a:t>$600 billion across strategic sectors in the United States through 2028; 750 billion in US liquified natural gas, oil, and nuclear energy products through 2028; $40 billion worth of US AI chips </a:t>
            </a:r>
          </a:p>
          <a:p>
            <a:pPr marL="457200" indent="-457200">
              <a:buFont typeface="Arial" panose="020B0604020202020204" pitchFamily="34" charset="0"/>
              <a:buChar char="•"/>
            </a:pPr>
            <a:r>
              <a:rPr lang="en-GB" sz="2900" b="1" dirty="0"/>
              <a:t>Rules of origin</a:t>
            </a:r>
            <a:r>
              <a:rPr lang="en-GB" sz="2900" dirty="0"/>
              <a:t>: negotiate rules of origin that ensure that the benefits of the Agreement on Reciprocal Trade accrue predominately to EU and US</a:t>
            </a:r>
          </a:p>
          <a:p>
            <a:pPr marL="457200" indent="-457200">
              <a:buFont typeface="Arial" panose="020B0604020202020204" pitchFamily="34" charset="0"/>
              <a:buChar char="•"/>
            </a:pPr>
            <a:r>
              <a:rPr lang="en-GB" sz="2900" b="1" dirty="0"/>
              <a:t>Digital trade: </a:t>
            </a:r>
            <a:r>
              <a:rPr lang="en-GB" sz="2900" dirty="0"/>
              <a:t>EU commits not adopt or maintain network usage fees; joint commitment on WTO e-commerce moratorium</a:t>
            </a:r>
          </a:p>
          <a:p>
            <a:pPr marL="457200" indent="-457200">
              <a:buFont typeface="Arial" panose="020B0604020202020204" pitchFamily="34" charset="0"/>
              <a:buChar char="•"/>
            </a:pPr>
            <a:endParaRPr lang="en-GB" dirty="0"/>
          </a:p>
          <a:p>
            <a:pPr marL="457200" indent="-457200">
              <a:buFont typeface="Arial" panose="020B0604020202020204" pitchFamily="34" charset="0"/>
              <a:buChar char="•"/>
            </a:pPr>
            <a:endParaRPr lang="en-BE" dirty="0"/>
          </a:p>
        </p:txBody>
      </p:sp>
    </p:spTree>
    <p:extLst>
      <p:ext uri="{BB962C8B-B14F-4D97-AF65-F5344CB8AC3E}">
        <p14:creationId xmlns:p14="http://schemas.microsoft.com/office/powerpoint/2010/main" val="16337370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5317A1-C5F3-14E8-F168-03549A19280F}"/>
              </a:ext>
            </a:extLst>
          </p:cNvPr>
          <p:cNvSpPr>
            <a:spLocks noGrp="1"/>
          </p:cNvSpPr>
          <p:nvPr>
            <p:ph type="title"/>
          </p:nvPr>
        </p:nvSpPr>
        <p:spPr/>
        <p:txBody>
          <a:bodyPr/>
          <a:lstStyle/>
          <a:p>
            <a:r>
              <a:rPr lang="en-GB" dirty="0"/>
              <a:t>Open questions and exchange of views</a:t>
            </a:r>
            <a:endParaRPr lang="en-BE" dirty="0"/>
          </a:p>
        </p:txBody>
      </p:sp>
      <p:sp>
        <p:nvSpPr>
          <p:cNvPr id="3" name="Content Placeholder 2">
            <a:extLst>
              <a:ext uri="{FF2B5EF4-FFF2-40B4-BE49-F238E27FC236}">
                <a16:creationId xmlns:a16="http://schemas.microsoft.com/office/drawing/2014/main" id="{B14B6270-5EB8-00CE-36A3-A32D15CEB69F}"/>
              </a:ext>
            </a:extLst>
          </p:cNvPr>
          <p:cNvSpPr>
            <a:spLocks noGrp="1"/>
          </p:cNvSpPr>
          <p:nvPr>
            <p:ph idx="1"/>
          </p:nvPr>
        </p:nvSpPr>
        <p:spPr/>
        <p:txBody>
          <a:bodyPr>
            <a:normAutofit/>
          </a:bodyPr>
          <a:lstStyle/>
          <a:p>
            <a:pPr marL="457200" indent="-457200">
              <a:buFont typeface="Arial" panose="020B0604020202020204" pitchFamily="34" charset="0"/>
              <a:buChar char="•"/>
            </a:pPr>
            <a:r>
              <a:rPr lang="en-GB" sz="2400" dirty="0"/>
              <a:t>Section 232 tariffs: what will happen in the case of new investigations? How will the reduction tariffs on cars and car parts be implemented on the US side? What will happen with the steel and aluminium tariffs?</a:t>
            </a:r>
          </a:p>
          <a:p>
            <a:pPr marL="457200" indent="-457200">
              <a:buFont typeface="Arial" panose="020B0604020202020204" pitchFamily="34" charset="0"/>
              <a:buChar char="•"/>
            </a:pPr>
            <a:r>
              <a:rPr lang="en-GB" sz="2400" dirty="0"/>
              <a:t>MFN tariff list outlined in latest Executive Order: what will the EU get? </a:t>
            </a:r>
          </a:p>
          <a:p>
            <a:pPr marL="457200" indent="-457200">
              <a:buFont typeface="Arial" panose="020B0604020202020204" pitchFamily="34" charset="0"/>
              <a:buChar char="•"/>
            </a:pPr>
            <a:r>
              <a:rPr lang="en-GB" sz="2400" dirty="0"/>
              <a:t>How will the investments promised by the EU be carried out?</a:t>
            </a:r>
          </a:p>
          <a:p>
            <a:pPr marL="457200" indent="-457200">
              <a:buFont typeface="Arial" panose="020B0604020202020204" pitchFamily="34" charset="0"/>
              <a:buChar char="•"/>
            </a:pPr>
            <a:r>
              <a:rPr lang="en-GB" sz="2400" dirty="0"/>
              <a:t>What does this deal mean for the ongoing EU simplification work (</a:t>
            </a:r>
            <a:r>
              <a:rPr lang="en-GB" sz="2400" dirty="0" err="1"/>
              <a:t>eg</a:t>
            </a:r>
            <a:r>
              <a:rPr lang="en-GB" sz="2400" dirty="0"/>
              <a:t>, CS3D, CBAM…)?</a:t>
            </a:r>
          </a:p>
          <a:p>
            <a:pPr marL="457200" indent="-457200">
              <a:buFont typeface="Arial" panose="020B0604020202020204" pitchFamily="34" charset="0"/>
              <a:buChar char="•"/>
            </a:pPr>
            <a:r>
              <a:rPr lang="en-GB" sz="2400" dirty="0"/>
              <a:t>What are the reactions at national level?</a:t>
            </a:r>
          </a:p>
          <a:p>
            <a:endParaRPr lang="en-GB" sz="2400" dirty="0"/>
          </a:p>
          <a:p>
            <a:pPr marL="457200" indent="-457200">
              <a:buFont typeface="Arial" panose="020B0604020202020204" pitchFamily="34" charset="0"/>
              <a:buChar char="•"/>
            </a:pPr>
            <a:endParaRPr lang="en-BE" sz="2400" dirty="0"/>
          </a:p>
        </p:txBody>
      </p:sp>
    </p:spTree>
    <p:extLst>
      <p:ext uri="{BB962C8B-B14F-4D97-AF65-F5344CB8AC3E}">
        <p14:creationId xmlns:p14="http://schemas.microsoft.com/office/powerpoint/2010/main" val="28032967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64D464-2528-889A-3D22-435E5D0025CC}"/>
              </a:ext>
            </a:extLst>
          </p:cNvPr>
          <p:cNvSpPr>
            <a:spLocks noGrp="1"/>
          </p:cNvSpPr>
          <p:nvPr>
            <p:ph type="title"/>
          </p:nvPr>
        </p:nvSpPr>
        <p:spPr/>
        <p:txBody>
          <a:bodyPr/>
          <a:lstStyle/>
          <a:p>
            <a:r>
              <a:rPr lang="en-GB" dirty="0"/>
              <a:t>Results of survey to the AmChams</a:t>
            </a:r>
            <a:endParaRPr lang="en-BE" dirty="0"/>
          </a:p>
        </p:txBody>
      </p:sp>
      <p:sp>
        <p:nvSpPr>
          <p:cNvPr id="3" name="Content Placeholder 2">
            <a:extLst>
              <a:ext uri="{FF2B5EF4-FFF2-40B4-BE49-F238E27FC236}">
                <a16:creationId xmlns:a16="http://schemas.microsoft.com/office/drawing/2014/main" id="{F0D3F976-D651-6B8D-6EEB-66DCC32ABE0B}"/>
              </a:ext>
            </a:extLst>
          </p:cNvPr>
          <p:cNvSpPr>
            <a:spLocks noGrp="1"/>
          </p:cNvSpPr>
          <p:nvPr>
            <p:ph idx="1"/>
          </p:nvPr>
        </p:nvSpPr>
        <p:spPr>
          <a:xfrm>
            <a:off x="838200" y="1825625"/>
            <a:ext cx="10515600" cy="4048964"/>
          </a:xfrm>
        </p:spPr>
        <p:txBody>
          <a:bodyPr>
            <a:normAutofit/>
          </a:bodyPr>
          <a:lstStyle/>
          <a:p>
            <a:pPr marL="457200" indent="-457200">
              <a:buFont typeface="Arial" panose="020B0604020202020204" pitchFamily="34" charset="0"/>
              <a:buChar char="•"/>
            </a:pPr>
            <a:r>
              <a:rPr lang="en-GB" sz="2000" b="1" dirty="0"/>
              <a:t>Large variety of actions </a:t>
            </a:r>
            <a:r>
              <a:rPr lang="en-GB" sz="2000" dirty="0"/>
              <a:t>undertaken by the AmChams (position papers/statements, media appearances, briefing sessions for members, events/roundtables, outreach meetings)</a:t>
            </a:r>
          </a:p>
          <a:p>
            <a:pPr marL="457200" indent="-457200">
              <a:buFont typeface="Arial" panose="020B0604020202020204" pitchFamily="34" charset="0"/>
              <a:buChar char="•"/>
            </a:pPr>
            <a:r>
              <a:rPr lang="en-GB" sz="2000" dirty="0"/>
              <a:t>Few AmChams didn’t have issues locally, but for others the main challenges encountered relate to high </a:t>
            </a:r>
            <a:r>
              <a:rPr lang="en-GB" sz="2000" b="1" dirty="0"/>
              <a:t>unpredictability</a:t>
            </a:r>
            <a:r>
              <a:rPr lang="en-GB" sz="2000" dirty="0"/>
              <a:t>, </a:t>
            </a:r>
            <a:r>
              <a:rPr lang="en-GB" sz="2000" b="1" dirty="0"/>
              <a:t>limited cross-country AmChams coordination, limited resources</a:t>
            </a:r>
          </a:p>
          <a:p>
            <a:pPr marL="457200" indent="-457200">
              <a:buFont typeface="Arial" panose="020B0604020202020204" pitchFamily="34" charset="0"/>
              <a:buChar char="•"/>
            </a:pPr>
            <a:r>
              <a:rPr lang="en-GB" sz="2000" dirty="0"/>
              <a:t>Most AmChams </a:t>
            </a:r>
            <a:r>
              <a:rPr lang="en-GB" sz="2000" b="1" dirty="0"/>
              <a:t>collaborated with other AmChams or associations representing European business </a:t>
            </a:r>
            <a:r>
              <a:rPr lang="en-GB" sz="2000" dirty="0"/>
              <a:t>(</a:t>
            </a:r>
            <a:r>
              <a:rPr lang="en-GB" sz="2000" dirty="0" err="1"/>
              <a:t>eg</a:t>
            </a:r>
            <a:r>
              <a:rPr lang="en-GB" sz="2000" dirty="0"/>
              <a:t>, local associations, ACE, AmCham EU, US Chamber, Nordics AmChams)</a:t>
            </a:r>
          </a:p>
          <a:p>
            <a:pPr marL="457200" indent="-457200">
              <a:buFont typeface="Arial" panose="020B0604020202020204" pitchFamily="34" charset="0"/>
              <a:buChar char="•"/>
            </a:pPr>
            <a:r>
              <a:rPr lang="en-GB" sz="2000" dirty="0"/>
              <a:t>Many AmChams are </a:t>
            </a:r>
            <a:r>
              <a:rPr lang="en-GB" sz="2000" b="1" dirty="0"/>
              <a:t>still defining internally </a:t>
            </a:r>
            <a:r>
              <a:rPr lang="en-GB" sz="2000" dirty="0"/>
              <a:t>their next EU-US advocacy actions and setting a structure internally to deal with these issues. </a:t>
            </a:r>
          </a:p>
          <a:p>
            <a:pPr marL="457200" indent="-457200">
              <a:buFont typeface="Arial" panose="020B0604020202020204" pitchFamily="34" charset="0"/>
              <a:buChar char="•"/>
            </a:pPr>
            <a:r>
              <a:rPr lang="en-GB" sz="2000" dirty="0"/>
              <a:t>Others will focus on highlighting the </a:t>
            </a:r>
            <a:r>
              <a:rPr lang="en-GB" sz="2000" b="1" dirty="0"/>
              <a:t>strategic importance of transatlantic relations</a:t>
            </a:r>
            <a:r>
              <a:rPr lang="en-GB" sz="2000" dirty="0"/>
              <a:t>, the </a:t>
            </a:r>
            <a:r>
              <a:rPr lang="en-GB" sz="2000" b="1" dirty="0"/>
              <a:t>importance of US investment </a:t>
            </a:r>
            <a:r>
              <a:rPr lang="en-GB" sz="2000" dirty="0"/>
              <a:t>in Europe, advocating for </a:t>
            </a:r>
            <a:r>
              <a:rPr lang="en-GB" sz="2000" b="1" dirty="0"/>
              <a:t>zero tariffs </a:t>
            </a:r>
            <a:r>
              <a:rPr lang="en-GB" sz="2000" dirty="0"/>
              <a:t>and </a:t>
            </a:r>
            <a:r>
              <a:rPr lang="en-GB" sz="2000" b="1" dirty="0"/>
              <a:t>boosting their engagement </a:t>
            </a:r>
            <a:r>
              <a:rPr lang="en-GB" sz="2000" dirty="0"/>
              <a:t>with local, EU and US officials. </a:t>
            </a:r>
          </a:p>
          <a:p>
            <a:pPr marL="457200" indent="-457200">
              <a:buFont typeface="Arial" panose="020B0604020202020204" pitchFamily="34" charset="0"/>
              <a:buChar char="•"/>
            </a:pPr>
            <a:endParaRPr lang="en-GB" sz="2000" b="1" dirty="0"/>
          </a:p>
          <a:p>
            <a:pPr marL="457200" indent="-457200">
              <a:buFont typeface="Arial" panose="020B0604020202020204" pitchFamily="34" charset="0"/>
              <a:buChar char="•"/>
            </a:pPr>
            <a:endParaRPr lang="en-BE" sz="2000" b="1" dirty="0"/>
          </a:p>
        </p:txBody>
      </p:sp>
    </p:spTree>
    <p:extLst>
      <p:ext uri="{BB962C8B-B14F-4D97-AF65-F5344CB8AC3E}">
        <p14:creationId xmlns:p14="http://schemas.microsoft.com/office/powerpoint/2010/main" val="41337356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114BC2-B98E-D0B3-8E60-C137DE14E0F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6371260-9879-15C0-040C-05F32B42778A}"/>
              </a:ext>
            </a:extLst>
          </p:cNvPr>
          <p:cNvSpPr/>
          <p:nvPr/>
        </p:nvSpPr>
        <p:spPr>
          <a:xfrm>
            <a:off x="431321" y="5710687"/>
            <a:ext cx="11542143" cy="107830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BE"/>
          </a:p>
        </p:txBody>
      </p:sp>
      <p:sp>
        <p:nvSpPr>
          <p:cNvPr id="2" name="Title 1">
            <a:extLst>
              <a:ext uri="{FF2B5EF4-FFF2-40B4-BE49-F238E27FC236}">
                <a16:creationId xmlns:a16="http://schemas.microsoft.com/office/drawing/2014/main" id="{7355E5E8-8784-0FA2-BD5B-567492471CC5}"/>
              </a:ext>
            </a:extLst>
          </p:cNvPr>
          <p:cNvSpPr>
            <a:spLocks noGrp="1"/>
          </p:cNvSpPr>
          <p:nvPr>
            <p:ph type="title"/>
          </p:nvPr>
        </p:nvSpPr>
        <p:spPr/>
        <p:txBody>
          <a:bodyPr/>
          <a:lstStyle/>
          <a:p>
            <a:r>
              <a:rPr lang="en-US" dirty="0"/>
              <a:t>Actions to date and next steps</a:t>
            </a:r>
          </a:p>
        </p:txBody>
      </p:sp>
      <p:sp>
        <p:nvSpPr>
          <p:cNvPr id="3" name="Content Placeholder 2">
            <a:extLst>
              <a:ext uri="{FF2B5EF4-FFF2-40B4-BE49-F238E27FC236}">
                <a16:creationId xmlns:a16="http://schemas.microsoft.com/office/drawing/2014/main" id="{2866559E-123D-46A0-99A1-9B28F4E8569E}"/>
              </a:ext>
            </a:extLst>
          </p:cNvPr>
          <p:cNvSpPr>
            <a:spLocks noGrp="1"/>
          </p:cNvSpPr>
          <p:nvPr>
            <p:ph idx="1"/>
          </p:nvPr>
        </p:nvSpPr>
        <p:spPr>
          <a:xfrm>
            <a:off x="838200" y="1695451"/>
            <a:ext cx="10515600" cy="4074843"/>
          </a:xfrm>
        </p:spPr>
        <p:txBody>
          <a:bodyPr vert="horz" lIns="91440" tIns="45720" rIns="91440" bIns="45720" rtlCol="0" anchor="t">
            <a:noAutofit/>
          </a:bodyPr>
          <a:lstStyle/>
          <a:p>
            <a:pPr>
              <a:lnSpc>
                <a:spcPct val="100000"/>
              </a:lnSpc>
              <a:spcBef>
                <a:spcPts val="300"/>
              </a:spcBef>
            </a:pPr>
            <a:r>
              <a:rPr lang="en-US" sz="1600" b="1" dirty="0">
                <a:latin typeface="+mn-lt"/>
                <a:ea typeface="Calibri"/>
                <a:cs typeface="Calibri"/>
              </a:rPr>
              <a:t>AmCham EU reaction</a:t>
            </a:r>
          </a:p>
          <a:p>
            <a:pPr marL="361950" indent="-180975">
              <a:lnSpc>
                <a:spcPct val="100000"/>
              </a:lnSpc>
              <a:spcBef>
                <a:spcPts val="300"/>
              </a:spcBef>
              <a:buFont typeface="Arial" panose="020B0604020202020204" pitchFamily="34" charset="0"/>
              <a:buChar char="•"/>
            </a:pPr>
            <a:r>
              <a:rPr lang="en-US" sz="1600" dirty="0">
                <a:latin typeface="+mn-lt"/>
                <a:ea typeface="Calibri"/>
                <a:cs typeface="Calibri"/>
                <a:hlinkClick r:id="rId3"/>
              </a:rPr>
              <a:t>Public statement on </a:t>
            </a:r>
            <a:r>
              <a:rPr lang="en-GB" sz="1600" dirty="0">
                <a:latin typeface="+mn-lt"/>
                <a:ea typeface="Calibri"/>
                <a:cs typeface="Calibri"/>
                <a:hlinkClick r:id="rId3"/>
              </a:rPr>
              <a:t>27 July agreement</a:t>
            </a:r>
            <a:r>
              <a:rPr lang="en-US" sz="1600" dirty="0">
                <a:latin typeface="+mn-lt"/>
                <a:ea typeface="Calibri"/>
                <a:cs typeface="Calibri"/>
              </a:rPr>
              <a:t>, social media posts, press interviews</a:t>
            </a:r>
          </a:p>
          <a:p>
            <a:pPr marL="361950" indent="-180975">
              <a:lnSpc>
                <a:spcPct val="100000"/>
              </a:lnSpc>
              <a:spcBef>
                <a:spcPts val="300"/>
              </a:spcBef>
              <a:buFont typeface="Arial" panose="020B0604020202020204" pitchFamily="34" charset="0"/>
              <a:buChar char="•"/>
            </a:pPr>
            <a:r>
              <a:rPr lang="en-US" sz="1600" dirty="0">
                <a:latin typeface="+mn-lt"/>
                <a:ea typeface="Calibri"/>
                <a:cs typeface="Calibri"/>
                <a:hlinkClick r:id="rId4"/>
              </a:rPr>
              <a:t>Public statement on EU proposals</a:t>
            </a:r>
            <a:r>
              <a:rPr lang="en-US" sz="1600" dirty="0">
                <a:latin typeface="+mn-lt"/>
                <a:ea typeface="Calibri"/>
                <a:cs typeface="Calibri"/>
              </a:rPr>
              <a:t>  </a:t>
            </a:r>
          </a:p>
          <a:p>
            <a:pPr marL="361950" indent="-180975">
              <a:lnSpc>
                <a:spcPct val="100000"/>
              </a:lnSpc>
              <a:spcBef>
                <a:spcPts val="300"/>
              </a:spcBef>
              <a:buFont typeface="Arial" panose="020B0604020202020204" pitchFamily="34" charset="0"/>
              <a:buChar char="•"/>
            </a:pPr>
            <a:r>
              <a:rPr lang="en-US" sz="1600" dirty="0">
                <a:latin typeface="+mn-lt"/>
                <a:ea typeface="Calibri"/>
                <a:cs typeface="Calibri"/>
              </a:rPr>
              <a:t>Blogpost ‘’</a:t>
            </a:r>
            <a:r>
              <a:rPr lang="en-GB" sz="1600" dirty="0">
                <a:latin typeface="+mn-lt"/>
                <a:ea typeface="Calibri"/>
                <a:cs typeface="Calibri"/>
              </a:rPr>
              <a:t> </a:t>
            </a:r>
            <a:r>
              <a:rPr lang="en-GB" sz="1600" dirty="0">
                <a:latin typeface="+mn-lt"/>
                <a:ea typeface="Calibri"/>
                <a:cs typeface="Calibri"/>
                <a:hlinkClick r:id="rId5"/>
              </a:rPr>
              <a:t>A 15% tariff is painful. A trade war would be worse</a:t>
            </a:r>
            <a:r>
              <a:rPr lang="en-GB" sz="1600" dirty="0">
                <a:latin typeface="+mn-lt"/>
                <a:ea typeface="Calibri"/>
                <a:cs typeface="Calibri"/>
              </a:rPr>
              <a:t>.’’</a:t>
            </a:r>
          </a:p>
          <a:p>
            <a:pPr marL="180975">
              <a:lnSpc>
                <a:spcPct val="100000"/>
              </a:lnSpc>
              <a:spcBef>
                <a:spcPts val="300"/>
              </a:spcBef>
            </a:pPr>
            <a:endParaRPr lang="en-US" sz="1600" dirty="0">
              <a:latin typeface="+mn-lt"/>
              <a:ea typeface="Calibri"/>
              <a:cs typeface="Calibri"/>
            </a:endParaRPr>
          </a:p>
          <a:p>
            <a:pPr>
              <a:lnSpc>
                <a:spcPct val="100000"/>
              </a:lnSpc>
              <a:spcBef>
                <a:spcPts val="300"/>
              </a:spcBef>
            </a:pPr>
            <a:r>
              <a:rPr lang="en-US" sz="1600" b="1" dirty="0">
                <a:latin typeface="+mn-lt"/>
                <a:ea typeface="Calibri"/>
                <a:cs typeface="Calibri"/>
              </a:rPr>
              <a:t>Next actions</a:t>
            </a:r>
          </a:p>
          <a:p>
            <a:pPr marL="361950" indent="-180975">
              <a:lnSpc>
                <a:spcPct val="100000"/>
              </a:lnSpc>
              <a:spcBef>
                <a:spcPts val="300"/>
              </a:spcBef>
              <a:buFont typeface="Arial" panose="020B0604020202020204" pitchFamily="34" charset="0"/>
              <a:buChar char="•"/>
            </a:pPr>
            <a:r>
              <a:rPr lang="en-US" sz="1600" dirty="0">
                <a:latin typeface="+mn-lt"/>
                <a:ea typeface="Calibri"/>
                <a:cs typeface="Calibri"/>
              </a:rPr>
              <a:t>Campaign in support of the deal, including thought leadership piece, social media engagement, press – and messaging on regulatory autonomy </a:t>
            </a:r>
          </a:p>
          <a:p>
            <a:pPr marL="361950" indent="-180975">
              <a:lnSpc>
                <a:spcPct val="100000"/>
              </a:lnSpc>
              <a:spcBef>
                <a:spcPts val="300"/>
              </a:spcBef>
              <a:buFont typeface="Arial" panose="020B0604020202020204" pitchFamily="34" charset="0"/>
              <a:buChar char="•"/>
            </a:pPr>
            <a:r>
              <a:rPr lang="en-US" sz="1600" dirty="0">
                <a:latin typeface="+mn-lt"/>
                <a:ea typeface="Calibri"/>
                <a:cs typeface="Calibri"/>
              </a:rPr>
              <a:t>Member survey to use as a tool for external communications to share a view on the deal (follow up to member survey we ran in January to coincide with inauguration) </a:t>
            </a:r>
          </a:p>
          <a:p>
            <a:pPr marL="361950" indent="-180975">
              <a:lnSpc>
                <a:spcPct val="100000"/>
              </a:lnSpc>
              <a:spcBef>
                <a:spcPts val="300"/>
              </a:spcBef>
              <a:buFont typeface="Arial" panose="020B0604020202020204" pitchFamily="34" charset="0"/>
              <a:buChar char="•"/>
            </a:pPr>
            <a:r>
              <a:rPr lang="en-US" sz="1600" dirty="0">
                <a:latin typeface="+mn-lt"/>
                <a:ea typeface="Calibri"/>
                <a:cs typeface="Calibri"/>
              </a:rPr>
              <a:t>Collection of member input through survey on the framework agreement to develop a more detailed response</a:t>
            </a:r>
            <a:endParaRPr lang="en-BE" sz="1600" dirty="0">
              <a:latin typeface="+mn-lt"/>
              <a:ea typeface="Calibri"/>
              <a:cs typeface="Calibri"/>
            </a:endParaRPr>
          </a:p>
          <a:p>
            <a:pPr marL="361950" indent="-180975">
              <a:lnSpc>
                <a:spcPct val="100000"/>
              </a:lnSpc>
              <a:spcBef>
                <a:spcPts val="300"/>
              </a:spcBef>
              <a:buFont typeface="Arial" panose="020B0604020202020204" pitchFamily="34" charset="0"/>
              <a:buChar char="•"/>
            </a:pPr>
            <a:r>
              <a:rPr lang="en-BE" sz="1600" dirty="0">
                <a:latin typeface="+mn-lt"/>
                <a:ea typeface="Calibri"/>
                <a:cs typeface="Calibri"/>
              </a:rPr>
              <a:t>Outreach:</a:t>
            </a:r>
            <a:endParaRPr lang="en-US" sz="1600" dirty="0">
              <a:latin typeface="+mn-lt"/>
              <a:ea typeface="Calibri"/>
              <a:cs typeface="Calibri"/>
            </a:endParaRPr>
          </a:p>
          <a:p>
            <a:pPr marL="457200" indent="-457200">
              <a:lnSpc>
                <a:spcPct val="100000"/>
              </a:lnSpc>
              <a:spcBef>
                <a:spcPts val="300"/>
              </a:spcBef>
              <a:buFont typeface="Arial" panose="020B0604020202020204" pitchFamily="34" charset="0"/>
              <a:buChar char="•"/>
            </a:pPr>
            <a:endParaRPr lang="en-US" sz="1600" dirty="0">
              <a:latin typeface="+mn-lt"/>
            </a:endParaRPr>
          </a:p>
        </p:txBody>
      </p:sp>
      <p:sp>
        <p:nvSpPr>
          <p:cNvPr id="5" name="TextBox 4">
            <a:extLst>
              <a:ext uri="{FF2B5EF4-FFF2-40B4-BE49-F238E27FC236}">
                <a16:creationId xmlns:a16="http://schemas.microsoft.com/office/drawing/2014/main" id="{02CF2217-0FDB-1CB8-5E31-B0EC46E4324E}"/>
              </a:ext>
            </a:extLst>
          </p:cNvPr>
          <p:cNvSpPr txBox="1"/>
          <p:nvPr/>
        </p:nvSpPr>
        <p:spPr>
          <a:xfrm>
            <a:off x="1785937" y="4746787"/>
            <a:ext cx="9139237" cy="1438855"/>
          </a:xfrm>
          <a:prstGeom prst="rect">
            <a:avLst/>
          </a:prstGeom>
          <a:noFill/>
        </p:spPr>
        <p:txBody>
          <a:bodyPr wrap="square">
            <a:spAutoFit/>
          </a:bodyPr>
          <a:lstStyle/>
          <a:p>
            <a:pPr marL="714375" lvl="1" indent="-257175">
              <a:lnSpc>
                <a:spcPct val="100000"/>
              </a:lnSpc>
              <a:spcBef>
                <a:spcPts val="300"/>
              </a:spcBef>
              <a:buFont typeface="Wingdings" panose="05000000000000000000" pitchFamily="2" charset="2"/>
              <a:buChar char="Ø"/>
            </a:pPr>
            <a:r>
              <a:rPr lang="en-US" sz="1600" dirty="0">
                <a:latin typeface="+mn-lt"/>
              </a:rPr>
              <a:t>Civil Society Dialogue on EU-US with Sabine </a:t>
            </a:r>
            <a:r>
              <a:rPr lang="en-US" sz="1600" dirty="0" err="1">
                <a:latin typeface="+mn-lt"/>
              </a:rPr>
              <a:t>Weyand</a:t>
            </a:r>
            <a:endParaRPr lang="en-US" sz="1600" dirty="0">
              <a:latin typeface="+mn-lt"/>
            </a:endParaRPr>
          </a:p>
          <a:p>
            <a:pPr marL="714375" lvl="1" indent="-257175">
              <a:lnSpc>
                <a:spcPct val="100000"/>
              </a:lnSpc>
              <a:spcBef>
                <a:spcPts val="300"/>
              </a:spcBef>
              <a:buFont typeface="Wingdings" panose="05000000000000000000" pitchFamily="2" charset="2"/>
              <a:buChar char="Ø"/>
            </a:pPr>
            <a:r>
              <a:rPr lang="en-US" sz="1600" dirty="0">
                <a:latin typeface="+mn-lt"/>
              </a:rPr>
              <a:t>Washington </a:t>
            </a:r>
            <a:r>
              <a:rPr lang="en-US" sz="1600" dirty="0" err="1">
                <a:latin typeface="+mn-lt"/>
              </a:rPr>
              <a:t>Doorknock</a:t>
            </a:r>
            <a:r>
              <a:rPr lang="en-US" sz="1600" dirty="0">
                <a:latin typeface="+mn-lt"/>
              </a:rPr>
              <a:t> – w/c 22 September </a:t>
            </a:r>
          </a:p>
          <a:p>
            <a:pPr marL="714375" lvl="1" indent="-257175">
              <a:lnSpc>
                <a:spcPct val="100000"/>
              </a:lnSpc>
              <a:spcBef>
                <a:spcPts val="300"/>
              </a:spcBef>
              <a:buFont typeface="Wingdings" panose="05000000000000000000" pitchFamily="2" charset="2"/>
              <a:buChar char="Ø"/>
            </a:pPr>
            <a:r>
              <a:rPr lang="en-GB" sz="1600" dirty="0">
                <a:latin typeface="+mn-lt"/>
              </a:rPr>
              <a:t>Malte to speak at POLITICO Competitive Europe Summit on “</a:t>
            </a:r>
            <a:r>
              <a:rPr lang="en-BE" sz="1600" i="1" dirty="0">
                <a:effectLst/>
                <a:latin typeface="+mn-lt"/>
                <a:ea typeface="Times New Roman" panose="02020603050405020304" pitchFamily="18" charset="0"/>
                <a:cs typeface="Aptos" panose="020B0004020202020204" pitchFamily="34" charset="0"/>
              </a:rPr>
              <a:t>Trade and Investment: Europe makes a deal</a:t>
            </a:r>
            <a:r>
              <a:rPr lang="en-GB" sz="1600" i="1" dirty="0">
                <a:latin typeface="+mn-lt"/>
                <a:ea typeface="Times New Roman" panose="02020603050405020304" pitchFamily="18" charset="0"/>
                <a:cs typeface="Aptos" panose="020B0004020202020204" pitchFamily="34" charset="0"/>
              </a:rPr>
              <a:t>”</a:t>
            </a:r>
            <a:r>
              <a:rPr lang="en-BE" sz="1600" dirty="0">
                <a:effectLst/>
                <a:latin typeface="+mn-lt"/>
                <a:ea typeface="Times New Roman" panose="02020603050405020304" pitchFamily="18" charset="0"/>
                <a:cs typeface="Aptos" panose="020B0004020202020204" pitchFamily="34" charset="0"/>
              </a:rPr>
              <a:t>  </a:t>
            </a:r>
            <a:r>
              <a:rPr lang="en-GB" sz="1600" dirty="0">
                <a:effectLst/>
                <a:latin typeface="+mn-lt"/>
                <a:ea typeface="Times New Roman" panose="02020603050405020304" pitchFamily="18" charset="0"/>
                <a:cs typeface="Aptos" panose="020B0004020202020204" pitchFamily="34" charset="0"/>
              </a:rPr>
              <a:t>- 2 October</a:t>
            </a:r>
            <a:endParaRPr lang="en-BE" sz="1600" dirty="0">
              <a:latin typeface="+mn-lt"/>
            </a:endParaRPr>
          </a:p>
          <a:p>
            <a:pPr marL="714375" lvl="1" indent="-257175">
              <a:lnSpc>
                <a:spcPct val="100000"/>
              </a:lnSpc>
              <a:spcBef>
                <a:spcPts val="300"/>
              </a:spcBef>
              <a:buFont typeface="Wingdings" panose="05000000000000000000" pitchFamily="2" charset="2"/>
              <a:buChar char="Ø"/>
            </a:pPr>
            <a:r>
              <a:rPr lang="en-BE" sz="1600" dirty="0">
                <a:latin typeface="+mn-lt"/>
              </a:rPr>
              <a:t>Welcome to Andrew Puzder, US Ambassador-designate to the EU – timeline to be confirmed</a:t>
            </a:r>
            <a:endParaRPr lang="en-US" sz="1600" dirty="0">
              <a:latin typeface="+mn-lt"/>
            </a:endParaRPr>
          </a:p>
        </p:txBody>
      </p:sp>
    </p:spTree>
    <p:extLst>
      <p:ext uri="{BB962C8B-B14F-4D97-AF65-F5344CB8AC3E}">
        <p14:creationId xmlns:p14="http://schemas.microsoft.com/office/powerpoint/2010/main" val="22310820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DA3D86-E4D5-38C8-42C5-8D4571AEF64D}"/>
              </a:ext>
            </a:extLst>
          </p:cNvPr>
          <p:cNvSpPr>
            <a:spLocks noGrp="1"/>
          </p:cNvSpPr>
          <p:nvPr>
            <p:ph type="title"/>
          </p:nvPr>
        </p:nvSpPr>
        <p:spPr/>
        <p:txBody>
          <a:bodyPr/>
          <a:lstStyle/>
          <a:p>
            <a:r>
              <a:rPr lang="en-GB" noProof="0"/>
              <a:t>Messaging: EU-US framework agreement</a:t>
            </a:r>
          </a:p>
        </p:txBody>
      </p:sp>
      <p:sp>
        <p:nvSpPr>
          <p:cNvPr id="3" name="Content Placeholder 2">
            <a:extLst>
              <a:ext uri="{FF2B5EF4-FFF2-40B4-BE49-F238E27FC236}">
                <a16:creationId xmlns:a16="http://schemas.microsoft.com/office/drawing/2014/main" id="{1DBB4CB5-77D8-2FFA-144A-BF485F95CBAD}"/>
              </a:ext>
            </a:extLst>
          </p:cNvPr>
          <p:cNvSpPr>
            <a:spLocks noGrp="1"/>
          </p:cNvSpPr>
          <p:nvPr>
            <p:ph idx="1"/>
          </p:nvPr>
        </p:nvSpPr>
        <p:spPr>
          <a:xfrm>
            <a:off x="838200" y="1825626"/>
            <a:ext cx="10515600" cy="3634896"/>
          </a:xfrm>
        </p:spPr>
        <p:txBody>
          <a:bodyPr>
            <a:normAutofit/>
          </a:bodyPr>
          <a:lstStyle/>
          <a:p>
            <a:pPr marL="457200" indent="-457200">
              <a:buFont typeface="Arial" panose="020B0604020202020204" pitchFamily="34" charset="0"/>
              <a:buChar char="•"/>
            </a:pPr>
            <a:r>
              <a:rPr lang="en-GB" sz="1600">
                <a:latin typeface="+mn-lt"/>
              </a:rPr>
              <a:t>The framework agreement provides </a:t>
            </a:r>
            <a:r>
              <a:rPr lang="en-GB" sz="1600" b="1">
                <a:latin typeface="+mn-lt"/>
              </a:rPr>
              <a:t>relief to businesses </a:t>
            </a:r>
            <a:r>
              <a:rPr lang="en-GB" sz="1600">
                <a:latin typeface="+mn-lt"/>
              </a:rPr>
              <a:t>bracing for significant disruption across global supply chains. </a:t>
            </a:r>
          </a:p>
          <a:p>
            <a:pPr marL="457200" indent="-457200">
              <a:buFont typeface="Arial" panose="020B0604020202020204" pitchFamily="34" charset="0"/>
              <a:buChar char="•"/>
            </a:pPr>
            <a:r>
              <a:rPr lang="en-GB" sz="1600">
                <a:latin typeface="+mn-lt"/>
              </a:rPr>
              <a:t>The deal brings </a:t>
            </a:r>
            <a:r>
              <a:rPr lang="en-GB" sz="1600" b="1">
                <a:latin typeface="+mn-lt"/>
              </a:rPr>
              <a:t>much-needed de-escalation </a:t>
            </a:r>
            <a:r>
              <a:rPr lang="en-GB" sz="1600">
                <a:latin typeface="+mn-lt"/>
              </a:rPr>
              <a:t>in the ongoing dispute and </a:t>
            </a:r>
            <a:r>
              <a:rPr lang="en-GB" sz="1600" b="1">
                <a:latin typeface="+mn-lt"/>
              </a:rPr>
              <a:t>greater certainty </a:t>
            </a:r>
            <a:r>
              <a:rPr lang="en-GB" sz="1600">
                <a:latin typeface="+mn-lt"/>
              </a:rPr>
              <a:t>for companies. </a:t>
            </a:r>
          </a:p>
          <a:p>
            <a:pPr marL="457200" indent="-457200">
              <a:buFont typeface="Arial" panose="020B0604020202020204" pitchFamily="34" charset="0"/>
              <a:buChar char="•"/>
            </a:pPr>
            <a:r>
              <a:rPr lang="en-GB" sz="1600">
                <a:latin typeface="+mn-lt"/>
              </a:rPr>
              <a:t>However, a 15% tariff still marks a </a:t>
            </a:r>
            <a:r>
              <a:rPr lang="en-GB" sz="1600" b="1">
                <a:latin typeface="+mn-lt"/>
              </a:rPr>
              <a:t>significant increase in the cost of trading </a:t>
            </a:r>
            <a:r>
              <a:rPr lang="en-GB" sz="1600">
                <a:latin typeface="+mn-lt"/>
              </a:rPr>
              <a:t>across the Atlantic for many sectors. </a:t>
            </a:r>
          </a:p>
          <a:p>
            <a:pPr marL="457200" indent="-457200">
              <a:buFont typeface="Arial" panose="020B0604020202020204" pitchFamily="34" charset="0"/>
              <a:buChar char="•"/>
            </a:pPr>
            <a:r>
              <a:rPr lang="en-GB" sz="1600" b="0" i="0">
                <a:solidFill>
                  <a:srgbClr val="002E5F"/>
                </a:solidFill>
                <a:effectLst/>
                <a:latin typeface="+mn-lt"/>
              </a:rPr>
              <a:t>The EU and the US should </a:t>
            </a:r>
            <a:r>
              <a:rPr lang="en-GB" sz="1600" b="1" i="0">
                <a:solidFill>
                  <a:srgbClr val="002E5F"/>
                </a:solidFill>
                <a:effectLst/>
                <a:latin typeface="+mn-lt"/>
              </a:rPr>
              <a:t>expand the number of sectors included in the deal’s zero-for-zero tariff list</a:t>
            </a:r>
            <a:r>
              <a:rPr lang="en-GB" sz="1600" b="0" i="0">
                <a:solidFill>
                  <a:srgbClr val="002E5F"/>
                </a:solidFill>
                <a:effectLst/>
                <a:latin typeface="+mn-lt"/>
              </a:rPr>
              <a:t>, with the goal of creating a zero-tariff zone across the Atlantic.</a:t>
            </a:r>
          </a:p>
          <a:p>
            <a:pPr marL="457200" indent="-457200">
              <a:buFont typeface="Arial" panose="020B0604020202020204" pitchFamily="34" charset="0"/>
              <a:buChar char="•"/>
            </a:pPr>
            <a:r>
              <a:rPr lang="en-GB" sz="1600">
                <a:solidFill>
                  <a:srgbClr val="002E5F"/>
                </a:solidFill>
                <a:latin typeface="+mn-lt"/>
              </a:rPr>
              <a:t>We look to the Council and the European Parliament to support efforts to </a:t>
            </a:r>
            <a:r>
              <a:rPr lang="en-GB" sz="1600" b="1">
                <a:solidFill>
                  <a:srgbClr val="002E5F"/>
                </a:solidFill>
                <a:latin typeface="+mn-lt"/>
              </a:rPr>
              <a:t>implement the agreement</a:t>
            </a:r>
            <a:r>
              <a:rPr lang="en-GB" sz="1600">
                <a:solidFill>
                  <a:srgbClr val="002E5F"/>
                </a:solidFill>
                <a:latin typeface="+mn-lt"/>
              </a:rPr>
              <a:t>, including the two proposals for tariff reductions.</a:t>
            </a:r>
            <a:endParaRPr lang="en-GB" sz="1600" b="0" i="0">
              <a:solidFill>
                <a:srgbClr val="002E5F"/>
              </a:solidFill>
              <a:effectLst/>
              <a:latin typeface="+mn-lt"/>
            </a:endParaRPr>
          </a:p>
          <a:p>
            <a:endParaRPr lang="en-GB" sz="1600">
              <a:latin typeface="+mn-lt"/>
            </a:endParaRPr>
          </a:p>
          <a:p>
            <a:endParaRPr lang="en-GB" sz="1600">
              <a:latin typeface="+mn-lt"/>
            </a:endParaRPr>
          </a:p>
          <a:p>
            <a:endParaRPr lang="en-BE" sz="1600">
              <a:latin typeface="+mn-lt"/>
            </a:endParaRPr>
          </a:p>
        </p:txBody>
      </p:sp>
    </p:spTree>
    <p:extLst>
      <p:ext uri="{BB962C8B-B14F-4D97-AF65-F5344CB8AC3E}">
        <p14:creationId xmlns:p14="http://schemas.microsoft.com/office/powerpoint/2010/main" val="4192453580"/>
      </p:ext>
    </p:extLst>
  </p:cSld>
  <p:clrMapOvr>
    <a:masterClrMapping/>
  </p:clrMapOvr>
</p:sld>
</file>

<file path=ppt/theme/theme1.xml><?xml version="1.0" encoding="utf-8"?>
<a:theme xmlns:a="http://schemas.openxmlformats.org/drawingml/2006/main" name="Office Theme">
  <a:themeElements>
    <a:clrScheme name="AmChamEU-colors">
      <a:dk1>
        <a:srgbClr val="00205B"/>
      </a:dk1>
      <a:lt1>
        <a:srgbClr val="FFFFFF"/>
      </a:lt1>
      <a:dk2>
        <a:srgbClr val="00205B"/>
      </a:dk2>
      <a:lt2>
        <a:srgbClr val="E7E6E6"/>
      </a:lt2>
      <a:accent1>
        <a:srgbClr val="00205B"/>
      </a:accent1>
      <a:accent2>
        <a:srgbClr val="BF0D3E"/>
      </a:accent2>
      <a:accent3>
        <a:srgbClr val="B3A369"/>
      </a:accent3>
      <a:accent4>
        <a:srgbClr val="00B388"/>
      </a:accent4>
      <a:accent5>
        <a:srgbClr val="4EC3E0"/>
      </a:accent5>
      <a:accent6>
        <a:srgbClr val="FFC845"/>
      </a:accent6>
      <a:hlink>
        <a:srgbClr val="4EC3E0"/>
      </a:hlink>
      <a:folHlink>
        <a:srgbClr val="00205B"/>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8471836C-6465-4F4E-95B3-D39F2921E382}" vid="{6597C02B-46E1-5A42-9EC4-0A7DB9CB2AA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DB73D2445DBB34C8A7862B7F266FF13" ma:contentTypeVersion="19" ma:contentTypeDescription="Create a new document." ma:contentTypeScope="" ma:versionID="1de404e75f44a1d63e0265bcb370b62c">
  <xsd:schema xmlns:xsd="http://www.w3.org/2001/XMLSchema" xmlns:xs="http://www.w3.org/2001/XMLSchema" xmlns:p="http://schemas.microsoft.com/office/2006/metadata/properties" xmlns:ns2="995c2633-c26a-47f0-bef9-a9f70b80f331" xmlns:ns3="5e9f1fc9-35d4-4ca8-adf6-017937e26c22" targetNamespace="http://schemas.microsoft.com/office/2006/metadata/properties" ma:root="true" ma:fieldsID="4836d4ce0daa2b9d1927223fa69e541a" ns2:_="" ns3:_="">
    <xsd:import namespace="995c2633-c26a-47f0-bef9-a9f70b80f331"/>
    <xsd:import namespace="5e9f1fc9-35d4-4ca8-adf6-017937e26c22"/>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Location" minOccurs="0"/>
                <xsd:element ref="ns3:SharedWithUsers" minOccurs="0"/>
                <xsd:element ref="ns3:SharedWithDetails" minOccurs="0"/>
                <xsd:element ref="ns2:MediaServiceGenerationTime" minOccurs="0"/>
                <xsd:element ref="ns2:MediaServiceEventHashCode" minOccurs="0"/>
                <xsd:element ref="ns2:MediaServiceAutoKeyPoints" minOccurs="0"/>
                <xsd:element ref="ns2:MediaServiceKeyPoint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95c2633-c26a-47f0-bef9-a9f70b80f33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Location" ma:index="13"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41a3d56b-353a-4c8d-af26-1f76913cee5f"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BillingMetadata" ma:index="26"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e9f1fc9-35d4-4ca8-adf6-017937e26c22"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b673e735-85a0-47b0-8102-30e999edc980}" ma:internalName="TaxCatchAll" ma:showField="CatchAllData" ma:web="5e9f1fc9-35d4-4ca8-adf6-017937e26c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95c2633-c26a-47f0-bef9-a9f70b80f331">
      <Terms xmlns="http://schemas.microsoft.com/office/infopath/2007/PartnerControls"/>
    </lcf76f155ced4ddcb4097134ff3c332f>
    <TaxCatchAll xmlns="5e9f1fc9-35d4-4ca8-adf6-017937e26c22" xsi:nil="true"/>
  </documentManagement>
</p:properties>
</file>

<file path=customXml/itemProps1.xml><?xml version="1.0" encoding="utf-8"?>
<ds:datastoreItem xmlns:ds="http://schemas.openxmlformats.org/officeDocument/2006/customXml" ds:itemID="{494B8875-481B-41F2-BCC1-B8E4221A2107}">
  <ds:schemaRefs>
    <ds:schemaRef ds:uri="5e9f1fc9-35d4-4ca8-adf6-017937e26c22"/>
    <ds:schemaRef ds:uri="995c2633-c26a-47f0-bef9-a9f70b80f331"/>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2.xml><?xml version="1.0" encoding="utf-8"?>
<ds:datastoreItem xmlns:ds="http://schemas.openxmlformats.org/officeDocument/2006/customXml" ds:itemID="{6D1508A0-8B14-4900-B0B3-CC28D1B8E60D}">
  <ds:schemaRefs>
    <ds:schemaRef ds:uri="http://schemas.microsoft.com/sharepoint/v3/contenttype/forms"/>
  </ds:schemaRefs>
</ds:datastoreItem>
</file>

<file path=customXml/itemProps3.xml><?xml version="1.0" encoding="utf-8"?>
<ds:datastoreItem xmlns:ds="http://schemas.openxmlformats.org/officeDocument/2006/customXml" ds:itemID="{8B34C287-06DB-4685-9289-A97FBC86F09A}">
  <ds:schemaRefs>
    <ds:schemaRef ds:uri="5e9f1fc9-35d4-4ca8-adf6-017937e26c22"/>
    <ds:schemaRef ds:uri="http://schemas.microsoft.com/office/infopath/2007/PartnerControls"/>
    <ds:schemaRef ds:uri="http://purl.org/dc/dcmitype/"/>
    <ds:schemaRef ds:uri="http://schemas.openxmlformats.org/package/2006/metadata/core-properties"/>
    <ds:schemaRef ds:uri="http://schemas.microsoft.com/office/2006/metadata/properties"/>
    <ds:schemaRef ds:uri="http://schemas.microsoft.com/office/2006/documentManagement/types"/>
    <ds:schemaRef ds:uri="http://purl.org/dc/terms/"/>
    <ds:schemaRef ds:uri="http://www.w3.org/XML/1998/namespace"/>
    <ds:schemaRef ds:uri="http://purl.org/dc/elements/1.1/"/>
    <ds:schemaRef ds:uri="995c2633-c26a-47f0-bef9-a9f70b80f331"/>
  </ds:schemaRefs>
</ds:datastoreItem>
</file>

<file path=docProps/app.xml><?xml version="1.0" encoding="utf-8"?>
<Properties xmlns="http://schemas.openxmlformats.org/officeDocument/2006/extended-properties" xmlns:vt="http://schemas.openxmlformats.org/officeDocument/2006/docPropsVTypes">
  <Template>AmCham EU_PANORAMIC</Template>
  <TotalTime>1871</TotalTime>
  <Words>1402</Words>
  <Application>Microsoft Office PowerPoint</Application>
  <PresentationFormat>Widescreen</PresentationFormat>
  <Paragraphs>103</Paragraphs>
  <Slides>12</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Gotham Book</vt:lpstr>
      <vt:lpstr>Wingdings</vt:lpstr>
      <vt:lpstr>Office Theme</vt:lpstr>
      <vt:lpstr>PowerPoint Presentation</vt:lpstr>
      <vt:lpstr>Agenda</vt:lpstr>
      <vt:lpstr>State of play</vt:lpstr>
      <vt:lpstr>EU-US framework deal – Joint Statement</vt:lpstr>
      <vt:lpstr>EU-US framework deal – main elements</vt:lpstr>
      <vt:lpstr>Open questions and exchange of views</vt:lpstr>
      <vt:lpstr>Results of survey to the AmChams</vt:lpstr>
      <vt:lpstr>Actions to date and next steps</vt:lpstr>
      <vt:lpstr>Messaging: EU-US framework agreement</vt:lpstr>
      <vt:lpstr>Messaging: regulatory autonomy, incl. tech</vt:lpstr>
      <vt:lpstr>Opportunities for coordinated follow-up </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Micol Bertolini</dc:creator>
  <cp:keywords/>
  <dc:description/>
  <cp:lastModifiedBy>Françoise Soudaz</cp:lastModifiedBy>
  <cp:revision>7</cp:revision>
  <dcterms:created xsi:type="dcterms:W3CDTF">2025-09-09T13:47:58Z</dcterms:created>
  <dcterms:modified xsi:type="dcterms:W3CDTF">2025-09-12T08:18:20Z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0x0101005DB73D2445DBB34C8A7862B7F266FF13</vt:lpwstr>
  </property>
  <property fmtid="{D5CDD505-2E9C-101B-9397-08002B2CF9AE}" pid="3" name="Order">
    <vt:r8>10103600</vt:r8>
  </property>
  <property fmtid="{D5CDD505-2E9C-101B-9397-08002B2CF9AE}" pid="4" name="MediaServiceImageTags">
    <vt:lpwstr/>
  </property>
</Properties>
</file>