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8" r:id="rId4"/>
    <p:sldId id="257" r:id="rId5"/>
    <p:sldId id="297" r:id="rId6"/>
    <p:sldId id="339" r:id="rId7"/>
    <p:sldId id="315" r:id="rId8"/>
    <p:sldId id="316" r:id="rId9"/>
    <p:sldId id="317" r:id="rId10"/>
    <p:sldId id="318" r:id="rId11"/>
    <p:sldId id="319" r:id="rId12"/>
    <p:sldId id="321" r:id="rId13"/>
    <p:sldId id="322" r:id="rId14"/>
    <p:sldId id="336" r:id="rId15"/>
    <p:sldId id="299" r:id="rId16"/>
    <p:sldId id="323" r:id="rId17"/>
    <p:sldId id="324" r:id="rId18"/>
    <p:sldId id="325" r:id="rId19"/>
    <p:sldId id="338" r:id="rId20"/>
    <p:sldId id="327" r:id="rId21"/>
    <p:sldId id="340" r:id="rId22"/>
    <p:sldId id="337" r:id="rId23"/>
    <p:sldId id="335" r:id="rId24"/>
    <p:sldId id="33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F12232-3BC4-4184-B9EE-8911CA0DFAA9}">
          <p14:sldIdLst>
            <p14:sldId id="256"/>
            <p14:sldId id="258"/>
            <p14:sldId id="257"/>
            <p14:sldId id="297"/>
            <p14:sldId id="339"/>
            <p14:sldId id="315"/>
            <p14:sldId id="316"/>
            <p14:sldId id="317"/>
            <p14:sldId id="318"/>
            <p14:sldId id="319"/>
            <p14:sldId id="321"/>
            <p14:sldId id="322"/>
            <p14:sldId id="336"/>
            <p14:sldId id="299"/>
            <p14:sldId id="323"/>
            <p14:sldId id="324"/>
            <p14:sldId id="325"/>
            <p14:sldId id="338"/>
            <p14:sldId id="327"/>
            <p14:sldId id="340"/>
            <p14:sldId id="337"/>
            <p14:sldId id="335"/>
            <p14:sldId id="330"/>
          </p14:sldIdLst>
        </p14:section>
        <p14:section name="Extra Slides" id="{15CFD618-96A4-42C3-8189-ECC0D838E0B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68"/>
    <a:srgbClr val="479786"/>
    <a:srgbClr val="479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34" autoAdjust="0"/>
  </p:normalViewPr>
  <p:slideViewPr>
    <p:cSldViewPr>
      <p:cViewPr>
        <p:scale>
          <a:sx n="100" d="100"/>
          <a:sy n="100" d="100"/>
        </p:scale>
        <p:origin x="-4928" y="-1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notesViewPr>
    <p:cSldViewPr>
      <p:cViewPr varScale="1">
        <p:scale>
          <a:sx n="119" d="100"/>
          <a:sy n="119" d="100"/>
        </p:scale>
        <p:origin x="-292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Relationship Id="rId3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Relationship Id="rId3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Relationship Id="rId3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Relationship Id="rId3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284821829703719"/>
          <c:y val="0.0970754205063298"/>
          <c:w val="0.942168191813861"/>
          <c:h val="0.780311754221465"/>
        </c:manualLayout>
      </c:layout>
      <c:lineChart>
        <c:grouping val="standard"/>
        <c:varyColors val="0"/>
        <c:ser>
          <c:idx val="0"/>
          <c:order val="0"/>
          <c:tx>
            <c:strRef>
              <c:f>'Q3 Q12e Q22 Line (2)'!$C$6</c:f>
              <c:strCache>
                <c:ptCount val="1"/>
                <c:pt idx="0">
                  <c:v>Economy is good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</a:ln>
          </c:spPr>
          <c:marker>
            <c:symbol val="circle"/>
            <c:size val="5"/>
            <c:spPr>
              <a:solidFill>
                <a:schemeClr val="lt1"/>
              </a:solidFill>
              <a:ln w="15875">
                <a:solidFill>
                  <a:sysClr val="windowText" lastClr="000000"/>
                </a:solidFill>
              </a:ln>
            </c:spPr>
          </c:marker>
          <c:dLbls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'Q3 Q12e Q22 Line (2)'!$B$15:$B$18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'Q3 Q12e Q22 Line (2)'!$C$15:$C$18</c:f>
              <c:numCache>
                <c:formatCode>General</c:formatCode>
                <c:ptCount val="4"/>
                <c:pt idx="0">
                  <c:v>17.0</c:v>
                </c:pt>
                <c:pt idx="1">
                  <c:v>12.0</c:v>
                </c:pt>
                <c:pt idx="2">
                  <c:v>21.0</c:v>
                </c:pt>
                <c:pt idx="3">
                  <c:v>28.0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'Q3 Q12e Q22 Line (2)'!$D$6</c:f>
              <c:strCache>
                <c:ptCount val="1"/>
                <c:pt idx="0">
                  <c:v>EU is favorable</c:v>
                </c:pt>
              </c:strCache>
            </c:strRef>
          </c:tx>
          <c:spPr>
            <a:ln w="38100">
              <a:solidFill>
                <a:srgbClr val="436983"/>
              </a:solidFill>
            </a:ln>
          </c:spPr>
          <c:marker>
            <c:symbol val="circle"/>
            <c:size val="5"/>
            <c:spPr>
              <a:solidFill>
                <a:schemeClr val="lt1"/>
              </a:solidFill>
              <a:ln w="15875">
                <a:solidFill>
                  <a:srgbClr val="436983"/>
                </a:solidFill>
              </a:ln>
            </c:spPr>
          </c:marker>
          <c:dLbls>
            <c:txPr>
              <a:bodyPr/>
              <a:lstStyle/>
              <a:p>
                <a:pPr>
                  <a:defRPr sz="1800"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'Q3 Q12e Q22 Line (2)'!$B$15:$B$18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'Q3 Q12e Q22 Line (2)'!$D$15:$D$18</c:f>
              <c:numCache>
                <c:formatCode>General</c:formatCode>
                <c:ptCount val="4"/>
                <c:pt idx="0">
                  <c:v>60.0</c:v>
                </c:pt>
                <c:pt idx="1">
                  <c:v>52.0</c:v>
                </c:pt>
                <c:pt idx="2">
                  <c:v>53.0</c:v>
                </c:pt>
                <c:pt idx="3">
                  <c:v>61.0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'Q3 Q12e Q22 Line (2)'!$E$6</c:f>
              <c:strCache>
                <c:ptCount val="1"/>
                <c:pt idx="0">
                  <c:v>Economic integration has strengthened economy</c:v>
                </c:pt>
              </c:strCache>
            </c:strRef>
          </c:tx>
          <c:spPr>
            <a:ln w="38100">
              <a:solidFill>
                <a:srgbClr val="BF3927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chemeClr val="accent2"/>
                </a:solidFill>
              </a:ln>
            </c:spPr>
          </c:marker>
          <c:dLbls>
            <c:txPr>
              <a:bodyPr/>
              <a:lstStyle/>
              <a:p>
                <a:pPr>
                  <a:defRPr sz="18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'Q3 Q12e Q22 Line (2)'!$E$15:$E$18</c:f>
              <c:numCache>
                <c:formatCode>General</c:formatCode>
                <c:ptCount val="4"/>
                <c:pt idx="0">
                  <c:v>41.0</c:v>
                </c:pt>
                <c:pt idx="1">
                  <c:v>32.0</c:v>
                </c:pt>
                <c:pt idx="2">
                  <c:v>40.0</c:v>
                </c:pt>
                <c:pt idx="3">
                  <c:v>46.0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150040"/>
        <c:axId val="2141153064"/>
      </c:lineChart>
      <c:catAx>
        <c:axId val="214115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41153064"/>
        <c:crosses val="autoZero"/>
        <c:auto val="0"/>
        <c:lblAlgn val="ctr"/>
        <c:lblOffset val="100"/>
        <c:tickLblSkip val="1"/>
        <c:noMultiLvlLbl val="0"/>
      </c:catAx>
      <c:valAx>
        <c:axId val="2141153064"/>
        <c:scaling>
          <c:orientation val="minMax"/>
          <c:max val="7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41150040"/>
        <c:crosses val="autoZero"/>
        <c:crossBetween val="midCat"/>
        <c:majorUnit val="70.0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5974776419782"/>
          <c:y val="0.115671644051094"/>
          <c:w val="0.637223345738303"/>
          <c:h val="0.868444284398406"/>
        </c:manualLayout>
      </c:layout>
      <c:barChart>
        <c:barDir val="bar"/>
        <c:grouping val="clustered"/>
        <c:varyColors val="0"/>
        <c:ser>
          <c:idx val="2"/>
          <c:order val="0"/>
          <c:spPr>
            <a:solidFill>
              <a:srgbClr val="43698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BF3927"/>
              </a:solidFill>
            </c:spPr>
          </c:dPt>
          <c:dPt>
            <c:idx val="2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54%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'Q75 Opposing B short'!$B$9:$B$11</c:f>
              <c:strCache>
                <c:ptCount val="3"/>
                <c:pt idx="0">
                  <c:v>Good thing</c:v>
                </c:pt>
                <c:pt idx="1">
                  <c:v>Bad thing</c:v>
                </c:pt>
                <c:pt idx="2">
                  <c:v>Don't know/Refused</c:v>
                </c:pt>
              </c:strCache>
            </c:strRef>
          </c:cat>
          <c:val>
            <c:numRef>
              <c:f>'Q75 Opposing B short'!$C$9:$C$11</c:f>
              <c:numCache>
                <c:formatCode>0</c:formatCode>
                <c:ptCount val="3"/>
                <c:pt idx="0">
                  <c:v>54.0</c:v>
                </c:pt>
                <c:pt idx="1">
                  <c:v>34.0</c:v>
                </c:pt>
                <c:pt idx="2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41349800"/>
        <c:axId val="2101244760"/>
      </c:barChart>
      <c:catAx>
        <c:axId val="2141349800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400"/>
            </a:pPr>
            <a:endParaRPr lang="en-US"/>
          </a:p>
        </c:txPr>
        <c:crossAx val="2101244760"/>
        <c:crosses val="autoZero"/>
        <c:auto val="1"/>
        <c:lblAlgn val="ctr"/>
        <c:lblOffset val="300"/>
        <c:noMultiLvlLbl val="0"/>
      </c:catAx>
      <c:valAx>
        <c:axId val="2101244760"/>
        <c:scaling>
          <c:orientation val="minMax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214134980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Franklin Gothic Book" panose="020B05030201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831695456673"/>
          <c:y val="0.117764590054952"/>
          <c:w val="0.829766373680034"/>
          <c:h val="0.8552301810081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'Q6 stacked b short'!$I$6</c:f>
              <c:strCache>
                <c:ptCount val="1"/>
                <c:pt idx="0">
                  <c:v>Worsen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Franklin Gothic Book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'Q6 stacked b short'!$H$7:$H$12</c:f>
              <c:strCache>
                <c:ptCount val="6"/>
                <c:pt idx="0">
                  <c:v>France</c:v>
                </c:pt>
                <c:pt idx="1">
                  <c:v>Italy</c:v>
                </c:pt>
                <c:pt idx="2">
                  <c:v>Germany</c:v>
                </c:pt>
                <c:pt idx="3">
                  <c:v>Poland</c:v>
                </c:pt>
                <c:pt idx="4">
                  <c:v>UK</c:v>
                </c:pt>
                <c:pt idx="5">
                  <c:v>Spain</c:v>
                </c:pt>
              </c:strCache>
            </c:strRef>
          </c:cat>
          <c:val>
            <c:numRef>
              <c:f>'Q6 stacked b short'!$I$7:$I$12</c:f>
              <c:numCache>
                <c:formatCode>0</c:formatCode>
                <c:ptCount val="6"/>
                <c:pt idx="0">
                  <c:v>42.0</c:v>
                </c:pt>
                <c:pt idx="1">
                  <c:v>30.0</c:v>
                </c:pt>
                <c:pt idx="2">
                  <c:v>20.0</c:v>
                </c:pt>
                <c:pt idx="3">
                  <c:v>18.0</c:v>
                </c:pt>
                <c:pt idx="4">
                  <c:v>15.0</c:v>
                </c:pt>
                <c:pt idx="5">
                  <c:v>12.0</c:v>
                </c:pt>
              </c:numCache>
            </c:numRef>
          </c:val>
        </c:ser>
        <c:ser>
          <c:idx val="1"/>
          <c:order val="1"/>
          <c:tx>
            <c:strRef>
              <c:f>'Q6 stacked b short'!$J$6</c:f>
              <c:strCache>
                <c:ptCount val="1"/>
                <c:pt idx="0">
                  <c:v>Remain the same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'Q6 stacked b short'!$H$7:$H$12</c:f>
              <c:strCache>
                <c:ptCount val="6"/>
                <c:pt idx="0">
                  <c:v>France</c:v>
                </c:pt>
                <c:pt idx="1">
                  <c:v>Italy</c:v>
                </c:pt>
                <c:pt idx="2">
                  <c:v>Germany</c:v>
                </c:pt>
                <c:pt idx="3">
                  <c:v>Poland</c:v>
                </c:pt>
                <c:pt idx="4">
                  <c:v>UK</c:v>
                </c:pt>
                <c:pt idx="5">
                  <c:v>Spain</c:v>
                </c:pt>
              </c:strCache>
            </c:strRef>
          </c:cat>
          <c:val>
            <c:numRef>
              <c:f>'Q6 stacked b short'!$J$7:$J$12</c:f>
              <c:numCache>
                <c:formatCode>0</c:formatCode>
                <c:ptCount val="6"/>
                <c:pt idx="0">
                  <c:v>38.0</c:v>
                </c:pt>
                <c:pt idx="1">
                  <c:v>46.0</c:v>
                </c:pt>
                <c:pt idx="2">
                  <c:v>54.0</c:v>
                </c:pt>
                <c:pt idx="3">
                  <c:v>62.0</c:v>
                </c:pt>
                <c:pt idx="4">
                  <c:v>36.0</c:v>
                </c:pt>
                <c:pt idx="5">
                  <c:v>44.0</c:v>
                </c:pt>
              </c:numCache>
            </c:numRef>
          </c:val>
        </c:ser>
        <c:ser>
          <c:idx val="2"/>
          <c:order val="2"/>
          <c:tx>
            <c:strRef>
              <c:f>'Q6 stacked b short'!$K$6</c:f>
              <c:strCache>
                <c:ptCount val="1"/>
                <c:pt idx="0">
                  <c:v>Improve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Franklin Gothic Book" panose="020B05030201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'Q6 stacked b short'!$H$7:$H$12</c:f>
              <c:strCache>
                <c:ptCount val="6"/>
                <c:pt idx="0">
                  <c:v>France</c:v>
                </c:pt>
                <c:pt idx="1">
                  <c:v>Italy</c:v>
                </c:pt>
                <c:pt idx="2">
                  <c:v>Germany</c:v>
                </c:pt>
                <c:pt idx="3">
                  <c:v>Poland</c:v>
                </c:pt>
                <c:pt idx="4">
                  <c:v>UK</c:v>
                </c:pt>
                <c:pt idx="5">
                  <c:v>Spain</c:v>
                </c:pt>
              </c:strCache>
            </c:strRef>
          </c:cat>
          <c:val>
            <c:numRef>
              <c:f>'Q6 stacked b short'!$K$7:$K$12</c:f>
              <c:numCache>
                <c:formatCode>0</c:formatCode>
                <c:ptCount val="6"/>
                <c:pt idx="0">
                  <c:v>20.0</c:v>
                </c:pt>
                <c:pt idx="1">
                  <c:v>23.0</c:v>
                </c:pt>
                <c:pt idx="2">
                  <c:v>25.0</c:v>
                </c:pt>
                <c:pt idx="3">
                  <c:v>16.0</c:v>
                </c:pt>
                <c:pt idx="4">
                  <c:v>38.0</c:v>
                </c:pt>
                <c:pt idx="5">
                  <c:v>42.0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01168552"/>
        <c:axId val="2101171960"/>
      </c:barChart>
      <c:catAx>
        <c:axId val="2101168552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>
                <a:latin typeface="Franklin Gothic Book" pitchFamily="34" charset="0"/>
              </a:defRPr>
            </a:pPr>
            <a:endParaRPr lang="en-US"/>
          </a:p>
        </c:txPr>
        <c:crossAx val="2101171960"/>
        <c:crosses val="autoZero"/>
        <c:auto val="1"/>
        <c:lblAlgn val="ctr"/>
        <c:lblOffset val="0"/>
        <c:noMultiLvlLbl val="0"/>
      </c:catAx>
      <c:valAx>
        <c:axId val="2101171960"/>
        <c:scaling>
          <c:orientation val="minMax"/>
          <c:max val="100.0"/>
        </c:scaling>
        <c:delete val="1"/>
        <c:axPos val="t"/>
        <c:numFmt formatCode="0" sourceLinked="1"/>
        <c:majorTickMark val="none"/>
        <c:minorTickMark val="none"/>
        <c:tickLblPos val="none"/>
        <c:crossAx val="2101168552"/>
        <c:crosses val="autoZero"/>
        <c:crossBetween val="between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800" b="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0">
                <a:latin typeface="Franklin Gothic Book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0699602815135"/>
          <c:y val="0.0420175133542274"/>
          <c:w val="0.857653105861767"/>
          <c:h val="0.0726026319880749"/>
        </c:manualLayout>
      </c:layout>
      <c:overlay val="0"/>
      <c:txPr>
        <a:bodyPr/>
        <a:lstStyle/>
        <a:p>
          <a:pPr>
            <a:defRPr sz="1800" b="0">
              <a:latin typeface="Franklin Gothic Book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488176239578"/>
          <c:y val="0.0807625459358653"/>
          <c:w val="0.831405864763086"/>
          <c:h val="0.8790274494546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'Q6 Opposing B short'!$C$7</c:f>
              <c:strCache>
                <c:ptCount val="1"/>
                <c:pt idx="0">
                  <c:v>Worse off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'Q6 Opposing B short'!$B$9:$B$14</c:f>
              <c:strCache>
                <c:ptCount val="6"/>
                <c:pt idx="0">
                  <c:v>France</c:v>
                </c:pt>
                <c:pt idx="1">
                  <c:v>UK</c:v>
                </c:pt>
                <c:pt idx="2">
                  <c:v>Italy</c:v>
                </c:pt>
                <c:pt idx="3">
                  <c:v>Spain</c:v>
                </c:pt>
                <c:pt idx="4">
                  <c:v>Germany</c:v>
                </c:pt>
                <c:pt idx="5">
                  <c:v>Poland</c:v>
                </c:pt>
              </c:strCache>
            </c:strRef>
          </c:cat>
          <c:val>
            <c:numRef>
              <c:f>'Q6 Opposing B short'!$C$9:$C$14</c:f>
              <c:numCache>
                <c:formatCode>0</c:formatCode>
                <c:ptCount val="6"/>
                <c:pt idx="0">
                  <c:v>-85.0</c:v>
                </c:pt>
                <c:pt idx="1">
                  <c:v>-68.0</c:v>
                </c:pt>
                <c:pt idx="2">
                  <c:v>-66.0</c:v>
                </c:pt>
                <c:pt idx="3">
                  <c:v>-61.0</c:v>
                </c:pt>
                <c:pt idx="4">
                  <c:v>-58.0</c:v>
                </c:pt>
                <c:pt idx="5">
                  <c:v>-53.0</c:v>
                </c:pt>
              </c:numCache>
            </c:numRef>
          </c:val>
        </c:ser>
        <c:ser>
          <c:idx val="0"/>
          <c:order val="1"/>
          <c:tx>
            <c:strRef>
              <c:f>'Q6 Opposing B short'!$D$7</c:f>
              <c:strCache>
                <c:ptCount val="1"/>
                <c:pt idx="0">
                  <c:v>Better off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'Q6 Opposing B short'!$B$9:$B$14</c:f>
              <c:strCache>
                <c:ptCount val="6"/>
                <c:pt idx="0">
                  <c:v>France</c:v>
                </c:pt>
                <c:pt idx="1">
                  <c:v>UK</c:v>
                </c:pt>
                <c:pt idx="2">
                  <c:v>Italy</c:v>
                </c:pt>
                <c:pt idx="3">
                  <c:v>Spain</c:v>
                </c:pt>
                <c:pt idx="4">
                  <c:v>Germany</c:v>
                </c:pt>
                <c:pt idx="5">
                  <c:v>Poland</c:v>
                </c:pt>
              </c:strCache>
            </c:strRef>
          </c:cat>
          <c:val>
            <c:numRef>
              <c:f>'Q6 Opposing B short'!$D$9:$D$14</c:f>
              <c:numCache>
                <c:formatCode>0</c:formatCode>
                <c:ptCount val="6"/>
                <c:pt idx="0">
                  <c:v>14.0</c:v>
                </c:pt>
                <c:pt idx="1">
                  <c:v>25.0</c:v>
                </c:pt>
                <c:pt idx="2">
                  <c:v>15.0</c:v>
                </c:pt>
                <c:pt idx="3">
                  <c:v>31.0</c:v>
                </c:pt>
                <c:pt idx="4">
                  <c:v>34.0</c:v>
                </c:pt>
                <c:pt idx="5">
                  <c:v>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100491432"/>
        <c:axId val="2100494712"/>
      </c:barChart>
      <c:catAx>
        <c:axId val="2100491432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000"/>
            </a:pPr>
            <a:endParaRPr lang="en-US"/>
          </a:p>
        </c:txPr>
        <c:crossAx val="2100494712"/>
        <c:crosses val="autoZero"/>
        <c:auto val="1"/>
        <c:lblAlgn val="ctr"/>
        <c:lblOffset val="300"/>
        <c:noMultiLvlLbl val="0"/>
      </c:catAx>
      <c:valAx>
        <c:axId val="2100494712"/>
        <c:scaling>
          <c:orientation val="minMax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210049143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Franklin Gothic Book" panose="020B05030201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207816587479"/>
          <c:y val="0.115671644051094"/>
          <c:w val="0.76302891803362"/>
          <c:h val="0.86844428439840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'Q75 Opposing B short'!$C$7</c:f>
              <c:strCache>
                <c:ptCount val="1"/>
                <c:pt idx="0">
                  <c:v>Disapprove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26%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;0" sourceLinked="0"/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'Q75 Opposing B short'!$B$9:$B$12</c:f>
              <c:strCache>
                <c:ptCount val="4"/>
                <c:pt idx="0">
                  <c:v>Germany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</c:strCache>
            </c:strRef>
          </c:cat>
          <c:val>
            <c:numRef>
              <c:f>'Q75 Opposing B short'!$C$9:$C$12</c:f>
              <c:numCache>
                <c:formatCode>0</c:formatCode>
                <c:ptCount val="4"/>
                <c:pt idx="0">
                  <c:v>-26.0</c:v>
                </c:pt>
                <c:pt idx="1">
                  <c:v>-28.0</c:v>
                </c:pt>
                <c:pt idx="2">
                  <c:v>-25.0</c:v>
                </c:pt>
                <c:pt idx="3">
                  <c:v>-37.0</c:v>
                </c:pt>
              </c:numCache>
            </c:numRef>
          </c:val>
        </c:ser>
        <c:ser>
          <c:idx val="0"/>
          <c:order val="1"/>
          <c:tx>
            <c:strRef>
              <c:f>'Q75 Opposing B short'!$D$7</c:f>
              <c:strCache>
                <c:ptCount val="1"/>
                <c:pt idx="0">
                  <c:v>Approve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/>
                      <a:t>72%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'Q75 Opposing B short'!$B$9:$B$12</c:f>
              <c:strCache>
                <c:ptCount val="4"/>
                <c:pt idx="0">
                  <c:v>Germany</c:v>
                </c:pt>
                <c:pt idx="1">
                  <c:v>France</c:v>
                </c:pt>
                <c:pt idx="2">
                  <c:v>Spain</c:v>
                </c:pt>
                <c:pt idx="3">
                  <c:v>Italy</c:v>
                </c:pt>
              </c:strCache>
            </c:strRef>
          </c:cat>
          <c:val>
            <c:numRef>
              <c:f>'Q75 Opposing B short'!$D$9:$D$12</c:f>
              <c:numCache>
                <c:formatCode>0</c:formatCode>
                <c:ptCount val="4"/>
                <c:pt idx="0">
                  <c:v>72.0</c:v>
                </c:pt>
                <c:pt idx="1">
                  <c:v>72.0</c:v>
                </c:pt>
                <c:pt idx="2">
                  <c:v>71.0</c:v>
                </c:pt>
                <c:pt idx="3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055936072"/>
        <c:axId val="2055939352"/>
      </c:barChart>
      <c:catAx>
        <c:axId val="2055936072"/>
        <c:scaling>
          <c:orientation val="maxMin"/>
        </c:scaling>
        <c:delete val="0"/>
        <c:axPos val="l"/>
        <c:majorTickMark val="none"/>
        <c:minorTickMark val="none"/>
        <c:tickLblPos val="low"/>
        <c:spPr>
          <a:ln>
            <a:noFill/>
          </a:ln>
        </c:spPr>
        <c:txPr>
          <a:bodyPr rot="0"/>
          <a:lstStyle/>
          <a:p>
            <a:pPr>
              <a:defRPr sz="2800"/>
            </a:pPr>
            <a:endParaRPr lang="en-US"/>
          </a:p>
        </c:txPr>
        <c:crossAx val="2055939352"/>
        <c:crosses val="autoZero"/>
        <c:auto val="1"/>
        <c:lblAlgn val="ctr"/>
        <c:lblOffset val="300"/>
        <c:noMultiLvlLbl val="0"/>
      </c:catAx>
      <c:valAx>
        <c:axId val="2055939352"/>
        <c:scaling>
          <c:orientation val="minMax"/>
        </c:scaling>
        <c:delete val="0"/>
        <c:axPos val="t"/>
        <c:majorGridlines>
          <c:spPr>
            <a:ln w="6350" cap="rnd">
              <a:solidFill>
                <a:sysClr val="windowText" lastClr="000000">
                  <a:tint val="75000"/>
                  <a:shade val="95000"/>
                  <a:satMod val="105000"/>
                  <a:alpha val="0"/>
                </a:sysClr>
              </a:solidFill>
              <a:prstDash val="sysDot"/>
            </a:ln>
          </c:spPr>
        </c:majorGridlines>
        <c:numFmt formatCode="0" sourceLinked="1"/>
        <c:majorTickMark val="out"/>
        <c:minorTickMark val="none"/>
        <c:tickLblPos val="none"/>
        <c:spPr>
          <a:ln>
            <a:noFill/>
          </a:ln>
        </c:spPr>
        <c:crossAx val="205593607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Franklin Gothic Book" panose="020B05030201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282278777652793"/>
          <c:y val="0.0233710261843416"/>
          <c:w val="0.949272122234721"/>
          <c:h val="0.921140882304289"/>
        </c:manualLayout>
      </c:layout>
      <c:lineChart>
        <c:grouping val="standard"/>
        <c:varyColors val="0"/>
        <c:ser>
          <c:idx val="0"/>
          <c:order val="0"/>
          <c:tx>
            <c:strRef>
              <c:f>'Q76 line'!$C$6</c:f>
              <c:strCache>
                <c:ptCount val="1"/>
                <c:pt idx="0">
                  <c:v>Remain in EU</c:v>
                </c:pt>
              </c:strCache>
            </c:strRef>
          </c:tx>
          <c:spPr>
            <a:ln w="38100" cmpd="sng">
              <a:solidFill>
                <a:srgbClr val="436983"/>
              </a:solidFill>
            </a:ln>
          </c:spPr>
          <c:marker>
            <c:symbol val="circle"/>
            <c:size val="5"/>
            <c:spPr>
              <a:solidFill>
                <a:srgbClr val="FFFFFF"/>
              </a:solidFill>
              <a:ln w="19050">
                <a:solidFill>
                  <a:srgbClr val="436983"/>
                </a:solidFill>
              </a:ln>
            </c:spPr>
          </c:marker>
          <c:dLbls>
            <c:txPr>
              <a:bodyPr/>
              <a:lstStyle/>
              <a:p>
                <a:pPr>
                  <a:defRPr sz="2000"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'Q76 line'!$B$16:$B$18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'Q76 line'!$C$16:$C$18</c:f>
              <c:numCache>
                <c:formatCode>General</c:formatCode>
                <c:ptCount val="3"/>
                <c:pt idx="0">
                  <c:v>46.0</c:v>
                </c:pt>
                <c:pt idx="1">
                  <c:v>50.0</c:v>
                </c:pt>
                <c:pt idx="2">
                  <c:v>55.0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'Q76 line'!$D$6</c:f>
              <c:strCache>
                <c:ptCount val="1"/>
                <c:pt idx="0">
                  <c:v>Leave EU</c:v>
                </c:pt>
              </c:strCache>
            </c:strRef>
          </c:tx>
          <c:spPr>
            <a:ln w="38100">
              <a:solidFill>
                <a:srgbClr val="BF3927"/>
              </a:solidFill>
            </a:ln>
          </c:spPr>
          <c:marker>
            <c:symbol val="circle"/>
            <c:size val="5"/>
            <c:spPr>
              <a:solidFill>
                <a:srgbClr val="FFFFFF"/>
              </a:solidFill>
              <a:ln w="19050">
                <a:solidFill>
                  <a:srgbClr val="BF3927"/>
                </a:solidFill>
              </a:ln>
            </c:spPr>
          </c:marker>
          <c:dLbls>
            <c:txPr>
              <a:bodyPr/>
              <a:lstStyle/>
              <a:p>
                <a:pPr>
                  <a:defRPr sz="20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'Q76 line'!$B$16:$B$18</c:f>
              <c:numCache>
                <c:formatCode>General</c:formatCode>
                <c:ptCount val="3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</c:numCache>
            </c:numRef>
          </c:cat>
          <c:val>
            <c:numRef>
              <c:f>'Q76 line'!$D$16:$D$18</c:f>
              <c:numCache>
                <c:formatCode>General</c:formatCode>
                <c:ptCount val="3"/>
                <c:pt idx="0">
                  <c:v>46.0</c:v>
                </c:pt>
                <c:pt idx="1">
                  <c:v>41.0</c:v>
                </c:pt>
                <c:pt idx="2">
                  <c:v>36.0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1563928"/>
        <c:axId val="2141566872"/>
      </c:lineChart>
      <c:catAx>
        <c:axId val="214156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141566872"/>
        <c:crosses val="autoZero"/>
        <c:auto val="0"/>
        <c:lblAlgn val="ctr"/>
        <c:lblOffset val="100"/>
        <c:tickLblSkip val="1"/>
        <c:noMultiLvlLbl val="0"/>
      </c:catAx>
      <c:valAx>
        <c:axId val="2141566872"/>
        <c:scaling>
          <c:orientation val="minMax"/>
          <c:max val="70.0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141563928"/>
        <c:crosses val="autoZero"/>
        <c:crossBetween val="midCat"/>
        <c:majorUnit val="70.0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3405136813075"/>
          <c:y val="0.0708949582249355"/>
          <c:w val="0.789011453113815"/>
          <c:h val="0.929105041775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'Q45a-c medians'!$H$6</c:f>
              <c:strCache>
                <c:ptCount val="1"/>
                <c:pt idx="0">
                  <c:v>Favorable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'Q45a-c medians'!$G$7:$G$9</c:f>
              <c:strCache>
                <c:ptCount val="3"/>
                <c:pt idx="0">
                  <c:v>Jews</c:v>
                </c:pt>
                <c:pt idx="1">
                  <c:v>Muslims</c:v>
                </c:pt>
                <c:pt idx="2">
                  <c:v>Roma*</c:v>
                </c:pt>
              </c:strCache>
            </c:strRef>
          </c:cat>
          <c:val>
            <c:numRef>
              <c:f>'Q45a-c medians'!$H$7:$H$9</c:f>
              <c:numCache>
                <c:formatCode>General</c:formatCode>
                <c:ptCount val="3"/>
                <c:pt idx="0">
                  <c:v>78.0</c:v>
                </c:pt>
                <c:pt idx="1">
                  <c:v>61.0</c:v>
                </c:pt>
                <c:pt idx="2">
                  <c:v>47.0</c:v>
                </c:pt>
              </c:numCache>
            </c:numRef>
          </c:val>
        </c:ser>
        <c:ser>
          <c:idx val="1"/>
          <c:order val="1"/>
          <c:tx>
            <c:strRef>
              <c:f>'Q45a-c medians'!$I$6</c:f>
              <c:strCache>
                <c:ptCount val="1"/>
                <c:pt idx="0">
                  <c:v>Unfavorable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'Q45a-c medians'!$G$7:$G$9</c:f>
              <c:strCache>
                <c:ptCount val="3"/>
                <c:pt idx="0">
                  <c:v>Jews</c:v>
                </c:pt>
                <c:pt idx="1">
                  <c:v>Muslims</c:v>
                </c:pt>
                <c:pt idx="2">
                  <c:v>Roma*</c:v>
                </c:pt>
              </c:strCache>
            </c:strRef>
          </c:cat>
          <c:val>
            <c:numRef>
              <c:f>'Q45a-c medians'!$I$7:$I$9</c:f>
              <c:numCache>
                <c:formatCode>General</c:formatCode>
                <c:ptCount val="3"/>
                <c:pt idx="0">
                  <c:v>13.0</c:v>
                </c:pt>
                <c:pt idx="1">
                  <c:v>33.0</c:v>
                </c:pt>
                <c:pt idx="2">
                  <c:v>43.0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056052328"/>
        <c:axId val="2056055656"/>
      </c:barChart>
      <c:catAx>
        <c:axId val="2056052328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800">
                <a:latin typeface="Franklin Gothic Book" pitchFamily="34" charset="0"/>
              </a:defRPr>
            </a:pPr>
            <a:endParaRPr lang="en-US"/>
          </a:p>
        </c:txPr>
        <c:crossAx val="2056055656"/>
        <c:crosses val="autoZero"/>
        <c:auto val="1"/>
        <c:lblAlgn val="ctr"/>
        <c:lblOffset val="0"/>
        <c:noMultiLvlLbl val="0"/>
      </c:catAx>
      <c:valAx>
        <c:axId val="205605565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056052328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80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>
                <a:latin typeface="Franklin Gothic Book" pitchFamily="34" charset="0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80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6459860620871"/>
          <c:y val="0.220760401414381"/>
          <c:w val="0.793540139379129"/>
          <c:h val="0.7247597228487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'Q77Bar-double'!$H$6</c:f>
              <c:strCache>
                <c:ptCount val="1"/>
                <c:pt idx="0">
                  <c:v>Good thing</c:v>
                </c:pt>
              </c:strCache>
            </c:strRef>
          </c:tx>
          <c:spPr>
            <a:solidFill>
              <a:srgbClr val="436983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70%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'Q77Bar-double'!$G$7:$G$12</c:f>
              <c:strCache>
                <c:ptCount val="6"/>
                <c:pt idx="0">
                  <c:v>Spain</c:v>
                </c:pt>
                <c:pt idx="1">
                  <c:v>UK</c:v>
                </c:pt>
                <c:pt idx="2">
                  <c:v>Italy</c:v>
                </c:pt>
                <c:pt idx="3">
                  <c:v>Germany</c:v>
                </c:pt>
                <c:pt idx="4">
                  <c:v>Poland</c:v>
                </c:pt>
                <c:pt idx="5">
                  <c:v>France</c:v>
                </c:pt>
              </c:strCache>
            </c:strRef>
          </c:cat>
          <c:val>
            <c:numRef>
              <c:f>'Q77Bar-double'!$H$7:$H$12</c:f>
              <c:numCache>
                <c:formatCode>General</c:formatCode>
                <c:ptCount val="6"/>
                <c:pt idx="0">
                  <c:v>70.0</c:v>
                </c:pt>
                <c:pt idx="1">
                  <c:v>66.0</c:v>
                </c:pt>
                <c:pt idx="2">
                  <c:v>58.0</c:v>
                </c:pt>
                <c:pt idx="3">
                  <c:v>50.0</c:v>
                </c:pt>
                <c:pt idx="4">
                  <c:v>36.0</c:v>
                </c:pt>
                <c:pt idx="5">
                  <c:v>36.0</c:v>
                </c:pt>
              </c:numCache>
            </c:numRef>
          </c:val>
        </c:ser>
        <c:ser>
          <c:idx val="1"/>
          <c:order val="1"/>
          <c:tx>
            <c:strRef>
              <c:f>'Q77Bar-double'!$I$6</c:f>
              <c:strCache>
                <c:ptCount val="1"/>
                <c:pt idx="0">
                  <c:v>Bad thing</c:v>
                </c:pt>
              </c:strCache>
            </c:strRef>
          </c:tx>
          <c:spPr>
            <a:solidFill>
              <a:srgbClr val="BF3927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25%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Book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'Q77Bar-double'!$G$7:$G$12</c:f>
              <c:strCache>
                <c:ptCount val="6"/>
                <c:pt idx="0">
                  <c:v>Spain</c:v>
                </c:pt>
                <c:pt idx="1">
                  <c:v>UK</c:v>
                </c:pt>
                <c:pt idx="2">
                  <c:v>Italy</c:v>
                </c:pt>
                <c:pt idx="3">
                  <c:v>Germany</c:v>
                </c:pt>
                <c:pt idx="4">
                  <c:v>Poland</c:v>
                </c:pt>
                <c:pt idx="5">
                  <c:v>France</c:v>
                </c:pt>
              </c:strCache>
            </c:strRef>
          </c:cat>
          <c:val>
            <c:numRef>
              <c:f>'Q77Bar-double'!$I$7:$I$12</c:f>
              <c:numCache>
                <c:formatCode>General</c:formatCode>
                <c:ptCount val="6"/>
                <c:pt idx="0">
                  <c:v>25.0</c:v>
                </c:pt>
                <c:pt idx="1">
                  <c:v>24.0</c:v>
                </c:pt>
                <c:pt idx="2">
                  <c:v>28.0</c:v>
                </c:pt>
                <c:pt idx="3">
                  <c:v>41.0</c:v>
                </c:pt>
                <c:pt idx="4">
                  <c:v>39.0</c:v>
                </c:pt>
                <c:pt idx="5">
                  <c:v>63.0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43741272"/>
        <c:axId val="2143744600"/>
      </c:barChart>
      <c:catAx>
        <c:axId val="2143741272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latin typeface="Franklin Gothic Book" pitchFamily="34" charset="0"/>
              </a:defRPr>
            </a:pPr>
            <a:endParaRPr lang="en-US"/>
          </a:p>
        </c:txPr>
        <c:crossAx val="2143744600"/>
        <c:crosses val="autoZero"/>
        <c:auto val="1"/>
        <c:lblAlgn val="ctr"/>
        <c:lblOffset val="0"/>
        <c:noMultiLvlLbl val="0"/>
      </c:catAx>
      <c:valAx>
        <c:axId val="214374460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2143741272"/>
        <c:crosses val="autoZero"/>
        <c:crossBetween val="between"/>
      </c:valAx>
      <c:spPr>
        <a:noFill/>
      </c:spPr>
    </c:plotArea>
    <c:legend>
      <c:legendPos val="t"/>
      <c:legendEntry>
        <c:idx val="0"/>
        <c:txPr>
          <a:bodyPr/>
          <a:lstStyle/>
          <a:p>
            <a:pPr>
              <a:defRPr sz="1600">
                <a:latin typeface="Franklin Gothic Boo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latin typeface="Franklin Gothic Book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58398610734003"/>
          <c:y val="0.179177351411644"/>
          <c:w val="0.309064734365101"/>
          <c:h val="0.0347623779576332"/>
        </c:manualLayout>
      </c:layout>
      <c:overlay val="0"/>
      <c:txPr>
        <a:bodyPr/>
        <a:lstStyle/>
        <a:p>
          <a:pPr>
            <a:defRPr sz="900">
              <a:latin typeface="Franklin Gothic Book" panose="020B05030201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800" b="0" i="0" u="none" strike="noStrike" kern="1200" baseline="0">
          <a:solidFill>
            <a:sysClr val="windowText" lastClr="000000"/>
          </a:solidFill>
          <a:latin typeface="Verdana" pitchFamily="34" charset="0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0.0531</cdr:x>
      <cdr:y>0.29219</cdr:y>
    </cdr:from>
    <cdr:to>
      <cdr:x>0.30784</cdr:x>
      <cdr:y>0.391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" y="1710166"/>
          <a:ext cx="2193464" cy="5783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accent5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Favorable </a:t>
          </a:r>
          <a:r>
            <a:rPr lang="en-US" sz="1600" dirty="0" smtClean="0">
              <a:solidFill>
                <a:schemeClr val="accent5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views</a:t>
          </a:r>
          <a:r>
            <a:rPr lang="en-US" sz="1600" b="0" baseline="0" dirty="0" smtClean="0">
              <a:solidFill>
                <a:schemeClr val="accent5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600" b="0" baseline="0" dirty="0">
              <a:solidFill>
                <a:schemeClr val="accent5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of EU</a:t>
          </a:r>
          <a:endParaRPr lang="en-US" sz="1600" b="0" dirty="0">
            <a:solidFill>
              <a:schemeClr val="accent5"/>
            </a:solidFill>
            <a:latin typeface="Franklin Gothic Demi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0.0708</cdr:x>
      <cdr:y>0.73484</cdr:y>
    </cdr:from>
    <cdr:to>
      <cdr:x>0.31045</cdr:x>
      <cdr:y>0.83364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9600" y="4300966"/>
          <a:ext cx="2063530" cy="57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tx1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Economy</a:t>
          </a:r>
          <a:r>
            <a:rPr lang="en-US" sz="1600" b="0" baseline="0" dirty="0">
              <a:solidFill>
                <a:schemeClr val="tx1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 is good</a:t>
          </a:r>
          <a:endParaRPr lang="en-US" sz="1600" b="0" dirty="0">
            <a:solidFill>
              <a:schemeClr val="tx1"/>
            </a:solidFill>
            <a:latin typeface="Franklin Gothic Demi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0.02765</cdr:x>
      <cdr:y>0.08388</cdr:y>
    </cdr:from>
    <cdr:to>
      <cdr:x>0.04535</cdr:x>
      <cdr:y>0.10992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8083" y="490945"/>
          <a:ext cx="152408" cy="152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+mn-lt"/>
            </a:rPr>
            <a:t>%</a:t>
          </a:r>
        </a:p>
      </cdr:txBody>
    </cdr:sp>
  </cdr:relSizeAnchor>
  <cdr:relSizeAnchor xmlns:cdr="http://schemas.openxmlformats.org/drawingml/2006/chartDrawing">
    <cdr:from>
      <cdr:x>0.0708</cdr:x>
      <cdr:y>0.53955</cdr:y>
    </cdr:from>
    <cdr:to>
      <cdr:x>0.32743</cdr:x>
      <cdr:y>0.63836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09600" y="3157966"/>
          <a:ext cx="2209800" cy="578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accent6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Economy has been strengthened</a:t>
          </a:r>
          <a:r>
            <a:rPr lang="en-US" sz="1600" b="0" baseline="0" dirty="0">
              <a:solidFill>
                <a:schemeClr val="accent6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 by economic integration</a:t>
          </a:r>
          <a:endParaRPr lang="en-US" sz="1600" b="0" dirty="0">
            <a:solidFill>
              <a:schemeClr val="accent6"/>
            </a:solidFill>
            <a:latin typeface="Franklin Gothic Demi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0.75719</cdr:x>
      <cdr:y>0.01611</cdr:y>
    </cdr:from>
    <cdr:to>
      <cdr:x>0.97602</cdr:x>
      <cdr:y>0.14795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76200"/>
          <a:ext cx="1849858" cy="623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0" dirty="0">
              <a:solidFill>
                <a:schemeClr val="tx1"/>
              </a:solidFill>
              <a:latin typeface="Franklin Gothic Demi" pitchFamily="34" charset="0"/>
            </a:rPr>
            <a:t>Better off</a:t>
          </a:r>
        </a:p>
      </cdr:txBody>
    </cdr:sp>
  </cdr:relSizeAnchor>
  <cdr:relSizeAnchor xmlns:cdr="http://schemas.openxmlformats.org/drawingml/2006/chartDrawing">
    <cdr:from>
      <cdr:x>0.46873</cdr:x>
      <cdr:y>0.01611</cdr:y>
    </cdr:from>
    <cdr:to>
      <cdr:x>0.7306</cdr:x>
      <cdr:y>0.15484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62400" y="76200"/>
          <a:ext cx="2213693" cy="656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400" b="0" dirty="0">
              <a:solidFill>
                <a:schemeClr val="tx1"/>
              </a:solidFill>
              <a:latin typeface="Franklin Gothic Demi" pitchFamily="34" charset="0"/>
            </a:rPr>
            <a:t>Worse off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0.57374</cdr:x>
      <cdr:y>0.06039</cdr:y>
    </cdr:from>
    <cdr:to>
      <cdr:x>0.79257</cdr:x>
      <cdr:y>0.19223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23101" y="283766"/>
          <a:ext cx="1877716" cy="619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0" dirty="0">
              <a:solidFill>
                <a:schemeClr val="tx1"/>
              </a:solidFill>
              <a:latin typeface="Franklin Gothic Demi" pitchFamily="34" charset="0"/>
            </a:rPr>
            <a:t>Keep euro</a:t>
          </a:r>
        </a:p>
      </cdr:txBody>
    </cdr:sp>
  </cdr:relSizeAnchor>
  <cdr:relSizeAnchor xmlns:cdr="http://schemas.openxmlformats.org/drawingml/2006/chartDrawing">
    <cdr:from>
      <cdr:x>0.06756</cdr:x>
      <cdr:y>0.06039</cdr:y>
    </cdr:from>
    <cdr:to>
      <cdr:x>0.51105</cdr:x>
      <cdr:y>0.19575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9701" y="283766"/>
          <a:ext cx="3805455" cy="6360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b="0" dirty="0">
              <a:solidFill>
                <a:schemeClr val="tx1"/>
              </a:solidFill>
              <a:latin typeface="Franklin Gothic Demi" pitchFamily="34" charset="0"/>
            </a:rPr>
            <a:t>Return</a:t>
          </a:r>
          <a:r>
            <a:rPr lang="en-US" sz="1200" b="0" baseline="0" dirty="0">
              <a:solidFill>
                <a:schemeClr val="tx1"/>
              </a:solidFill>
              <a:latin typeface="Franklin Gothic Demi" pitchFamily="34" charset="0"/>
            </a:rPr>
            <a:t> to currency*</a:t>
          </a:r>
          <a:endParaRPr lang="en-US" sz="1200" b="0" dirty="0">
            <a:solidFill>
              <a:schemeClr val="tx1"/>
            </a:solidFill>
            <a:latin typeface="Franklin Gothic Dem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0.65173</cdr:x>
      <cdr:y>0.09227</cdr:y>
    </cdr:from>
    <cdr:to>
      <cdr:x>0.88399</cdr:x>
      <cdr:y>0.19108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1287" y="250891"/>
          <a:ext cx="912772" cy="26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accent5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Remain in EU</a:t>
          </a:r>
        </a:p>
      </cdr:txBody>
    </cdr:sp>
  </cdr:relSizeAnchor>
  <cdr:relSizeAnchor xmlns:cdr="http://schemas.openxmlformats.org/drawingml/2006/chartDrawing">
    <cdr:from>
      <cdr:x>0.67399</cdr:x>
      <cdr:y>0.56095</cdr:y>
    </cdr:from>
    <cdr:to>
      <cdr:x>0.85429</cdr:x>
      <cdr:y>0.65975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48760" y="1525334"/>
          <a:ext cx="708569" cy="268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0" dirty="0">
              <a:solidFill>
                <a:schemeClr val="accent6"/>
              </a:solidFill>
              <a:latin typeface="Franklin Gothic Demi" pitchFamily="34" charset="0"/>
              <a:ea typeface="Verdana" pitchFamily="34" charset="0"/>
              <a:cs typeface="Verdana" pitchFamily="34" charset="0"/>
            </a:rPr>
            <a:t>Leave EU</a:t>
          </a:r>
        </a:p>
      </cdr:txBody>
    </cdr:sp>
  </cdr:relSizeAnchor>
  <cdr:relSizeAnchor xmlns:cdr="http://schemas.openxmlformats.org/drawingml/2006/chartDrawing">
    <cdr:from>
      <cdr:x>0.02905</cdr:x>
      <cdr:y>0.00584</cdr:y>
    </cdr:from>
    <cdr:to>
      <cdr:x>0.06023</cdr:x>
      <cdr:y>0.04568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7961" y="28576"/>
          <a:ext cx="266078" cy="194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latin typeface="Verdana"/>
            </a:rPr>
            <a:t>%</a:t>
          </a:r>
          <a:endParaRPr lang="en-US" sz="1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0.10345</cdr:x>
      <cdr:y>0.31078</cdr:y>
    </cdr:from>
    <cdr:to>
      <cdr:x>0.24138</cdr:x>
      <cdr:y>0.34964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400" y="1828335"/>
          <a:ext cx="1219190" cy="228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err="1" smtClean="0"/>
            <a:t>Podemos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0.01724</cdr:x>
      <cdr:y>0.42736</cdr:y>
    </cdr:from>
    <cdr:to>
      <cdr:x>0.18966</cdr:x>
      <cdr:y>0.46621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400" y="2514157"/>
          <a:ext cx="1524043" cy="228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UK Independence Party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0.0431</cdr:x>
      <cdr:y>0.55688</cdr:y>
    </cdr:from>
    <cdr:to>
      <cdr:x>0.22415</cdr:x>
      <cdr:y>0.59574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1000" y="3276135"/>
          <a:ext cx="1600279" cy="2286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Five Star Movement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0.00862</cdr:x>
      <cdr:y>0.6605</cdr:y>
    </cdr:from>
    <cdr:to>
      <cdr:x>0.28448</cdr:x>
      <cdr:y>0.72526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6200" y="3885735"/>
          <a:ext cx="2438370" cy="380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Alternative  for Germany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0.10345</cdr:x>
      <cdr:y>0.79003</cdr:y>
    </cdr:from>
    <cdr:to>
      <cdr:x>0.24139</cdr:x>
      <cdr:y>0.82888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4400" y="4647735"/>
          <a:ext cx="1219280" cy="22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New Right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0.07759</cdr:x>
      <cdr:y>0.9066</cdr:y>
    </cdr:from>
    <cdr:to>
      <cdr:x>0.21553</cdr:x>
      <cdr:y>0.94545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85800" y="5333535"/>
          <a:ext cx="1219280" cy="22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National Front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AC5F-59AF-48C9-BF20-254BB8AC10A2}" type="datetimeFigureOut">
              <a:rPr lang="en-US" smtClean="0"/>
              <a:pPr/>
              <a:t>5/31/15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EB30B-6C0E-4AB1-ABE3-D064C6EEE4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78F23-7B17-4360-9B56-489977FCF4C4}" type="datetimeFigureOut">
              <a:rPr lang="en-US" smtClean="0"/>
              <a:pPr/>
              <a:t>5/31/15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41F39-CA18-4F77-A0B4-ACF02FBE9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93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6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endParaRPr lang="en-US" sz="1100" i="1" dirty="0" smtClean="0">
              <a:solidFill>
                <a:srgbClr val="595959"/>
              </a:solidFill>
              <a:effectLst/>
              <a:latin typeface="Georgia"/>
              <a:ea typeface="Verdana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53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96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2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72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87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09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03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0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9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51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3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2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0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7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4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41F39-CA18-4F77-A0B4-ACF02FBE9C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8231-6F20-4A32-9C10-B31537C2EDA3}" type="datetime4">
              <a:rPr lang="en-US" smtClean="0"/>
              <a:t>May 31,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1752600"/>
          </a:xfrm>
        </p:spPr>
        <p:txBody>
          <a:bodyPr>
            <a:noAutofit/>
          </a:bodyPr>
          <a:lstStyle>
            <a:lvl1pPr algn="l">
              <a:lnSpc>
                <a:spcPts val="3800"/>
              </a:lnSpc>
              <a:defRPr sz="3600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Name</a:t>
            </a:r>
            <a:br>
              <a:rPr lang="en-US" dirty="0" smtClean="0"/>
            </a:br>
            <a:r>
              <a:rPr lang="en-US" dirty="0" smtClean="0"/>
              <a:t>Optional Third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38100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Kicker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91000"/>
            <a:ext cx="37338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D00F-5E49-4FAF-965F-C6E9C9BAFCFF}" type="datetime4">
              <a:rPr lang="en-US" smtClean="0"/>
              <a:t>May 31,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895600"/>
            <a:ext cx="3733800" cy="381000"/>
          </a:xfrm>
        </p:spPr>
        <p:txBody>
          <a:bodyPr/>
          <a:lstStyle>
            <a:lvl1pPr marL="0" indent="0" algn="l">
              <a:buNone/>
              <a:defRPr b="0" baseline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200400"/>
            <a:ext cx="3048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05200"/>
            <a:ext cx="3048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presenter’s email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895600"/>
            <a:ext cx="3505200" cy="381000"/>
          </a:xfrm>
        </p:spPr>
        <p:txBody>
          <a:bodyPr/>
          <a:lstStyle>
            <a:lvl1pPr>
              <a:defRPr lang="en-US" sz="1800" b="0" kern="1200" baseline="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another person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200400"/>
            <a:ext cx="3048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3505200"/>
            <a:ext cx="3048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email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384810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40EF-2688-4810-94A9-66E988F19D2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17526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Presentation Name</a:t>
            </a:r>
            <a:br>
              <a:rPr lang="en-US" dirty="0" smtClean="0"/>
            </a:br>
            <a:r>
              <a:rPr lang="en-US" dirty="0" smtClean="0"/>
              <a:t>Optional Third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810000"/>
            <a:ext cx="3733800" cy="381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600200"/>
            <a:ext cx="3810000" cy="381000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Kicker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191000"/>
            <a:ext cx="37338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953000"/>
            <a:ext cx="3733800" cy="762000"/>
          </a:xfrm>
        </p:spPr>
        <p:txBody>
          <a:bodyPr>
            <a:normAutofit/>
          </a:bodyPr>
          <a:lstStyle>
            <a:lvl1pPr>
              <a:defRPr sz="1200" b="0" i="1" baseline="0">
                <a:solidFill>
                  <a:schemeClr val="bg1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Paste project logo here (delete this text box)</a:t>
            </a:r>
          </a:p>
        </p:txBody>
      </p:sp>
    </p:spTree>
    <p:extLst>
      <p:ext uri="{BB962C8B-B14F-4D97-AF65-F5344CB8AC3E}">
        <p14:creationId xmlns:p14="http://schemas.microsoft.com/office/powerpoint/2010/main" val="356224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56064EFF-43D5-48D3-B197-A007DC03391A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3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572001"/>
          </a:xfrm>
        </p:spPr>
        <p:txBody>
          <a:bodyPr/>
          <a:lstStyle>
            <a:lvl1pPr>
              <a:buNone/>
              <a:defRPr sz="18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Paste chart here  (adjust width of this container as necessary)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257C5689-1AD8-47BF-8A22-3457CD002F2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6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65CA74F5-0A77-4377-B2CF-A399B8A657D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1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1"/>
            <a:ext cx="77724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81213"/>
            <a:ext cx="77724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1" baseline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subsection kicker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AD87BE88-B156-4C0A-9CB3-1B7DF530F52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34290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19812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305300" y="2019300"/>
            <a:ext cx="533400" cy="883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28800"/>
            <a:ext cx="4040188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28801"/>
            <a:ext cx="4041775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98A0B503-AA52-44C3-A54D-5715B230EF9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0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FA7E75ED-2D83-4163-B296-EF60BFE75B0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82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00C6-B020-4A74-842E-0DD4E9604C2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D6ED4-7AAC-41BC-AF10-491B9DF876EF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0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5792CFA4-7E64-4796-9598-78A71E552EDB}" type="datetime4">
              <a:rPr lang="en-US" smtClean="0"/>
              <a:t>May 31,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4876800"/>
          </a:xfrm>
        </p:spPr>
        <p:txBody>
          <a:bodyPr/>
          <a:lstStyle>
            <a:lvl2pPr marL="742950" indent="-627063">
              <a:defRPr/>
            </a:lvl2pPr>
            <a:lvl3pPr marL="1143000" indent="-800100">
              <a:defRPr sz="1200"/>
            </a:lvl3pPr>
            <a:lvl4pPr marL="1600200" indent="-1028700">
              <a:defRPr sz="1200"/>
            </a:lvl4pPr>
            <a:lvl5pPr marL="2057400" indent="-1258888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7BED-C953-423E-A44E-19BF0B2C0F1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5867400"/>
            <a:ext cx="883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52400" y="1600200"/>
            <a:ext cx="8839200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981200"/>
            <a:ext cx="7086600" cy="762000"/>
          </a:xfrm>
        </p:spPr>
        <p:txBody>
          <a:bodyPr>
            <a:noAutofit/>
          </a:bodyPr>
          <a:lstStyle>
            <a:lvl1pPr algn="l">
              <a:defRPr sz="3600" baseline="0"/>
            </a:lvl1pPr>
          </a:lstStyle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895600"/>
            <a:ext cx="3733800" cy="381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name of presenter</a:t>
            </a:r>
            <a:endParaRPr lang="en-US" dirty="0"/>
          </a:p>
        </p:txBody>
      </p:sp>
      <p:pic>
        <p:nvPicPr>
          <p:cNvPr id="1027" name="Picture 3" descr="\\vmware-host\Shared Folders\My Desktop\Design Files\Logos\PRC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78904"/>
            <a:ext cx="2895600" cy="392696"/>
          </a:xfrm>
          <a:prstGeom prst="rect">
            <a:avLst/>
          </a:prstGeom>
          <a:noFill/>
        </p:spPr>
      </p:pic>
      <p:sp>
        <p:nvSpPr>
          <p:cNvPr id="2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200400"/>
            <a:ext cx="3048000" cy="304800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presenter’s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953000"/>
            <a:ext cx="3733800" cy="762000"/>
          </a:xfrm>
        </p:spPr>
        <p:txBody>
          <a:bodyPr>
            <a:normAutofit/>
          </a:bodyPr>
          <a:lstStyle>
            <a:lvl1pPr>
              <a:defRPr sz="1200" b="0" i="1" baseline="0">
                <a:solidFill>
                  <a:schemeClr val="bg1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Paste project logo here (delete this text box)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05200"/>
            <a:ext cx="3048000" cy="304800"/>
          </a:xfrm>
        </p:spPr>
        <p:txBody>
          <a:bodyPr>
            <a:noAutofit/>
          </a:bodyPr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prsenter’s</a:t>
            </a:r>
            <a:r>
              <a:rPr lang="en-US" dirty="0" smtClean="0"/>
              <a:t> email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895600"/>
            <a:ext cx="3505200" cy="381000"/>
          </a:xfrm>
        </p:spPr>
        <p:txBody>
          <a:bodyPr/>
          <a:lstStyle>
            <a:lvl1pPr>
              <a:defRPr lang="en-US" sz="1800" b="1" kern="1200" baseline="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another person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200400"/>
            <a:ext cx="3048000" cy="304800"/>
          </a:xfrm>
        </p:spPr>
        <p:txBody>
          <a:bodyPr>
            <a:noAutofit/>
          </a:bodyPr>
          <a:lstStyle>
            <a:lvl1pPr>
              <a:defRPr lang="en-US" sz="1600" b="0" i="1" kern="12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title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3505200"/>
            <a:ext cx="3048000" cy="304800"/>
          </a:xfrm>
        </p:spPr>
        <p:txBody>
          <a:bodyPr>
            <a:noAutofit/>
          </a:bodyPr>
          <a:lstStyle>
            <a:lvl1pPr>
              <a:defRPr lang="en-US" sz="14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person’s email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rot="5400000">
            <a:off x="3848100" y="3390900"/>
            <a:ext cx="990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32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D8B6D-8E00-43D1-AE85-B7E78D389BF0}" type="datetime4">
              <a:rPr lang="en-US" smtClean="0">
                <a:solidFill>
                  <a:srgbClr val="000000"/>
                </a:solidFill>
              </a:rPr>
              <a:t>May 31, 2015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www.pewresearch.org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2565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4572001"/>
          </a:xfrm>
        </p:spPr>
        <p:txBody>
          <a:bodyPr/>
          <a:lstStyle>
            <a:lvl1pPr>
              <a:buNone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Paste chart here  (adjust width of this container as necessary)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A484F373-CEAB-4D09-A826-A0D799961150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47800"/>
            <a:ext cx="8229600" cy="4343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latin typeface="+mn-lt"/>
                <a:ea typeface="Verdana" pitchFamily="34" charset="0"/>
                <a:cs typeface="Arial" pitchFamily="34" charset="0"/>
              </a:defRPr>
            </a:lvl1pPr>
            <a:lvl2pPr marL="742950" indent="-573088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6858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911225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1143000">
              <a:buNone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(adjust width of this container as necessary)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1219200" cy="304800"/>
          </a:xfrm>
        </p:spPr>
        <p:txBody>
          <a:bodyPr/>
          <a:lstStyle/>
          <a:p>
            <a:fld id="{8F0C18D7-1E79-4E94-ABD8-9FAC1A54D3F6}" type="datetime4">
              <a:rPr lang="en-US" smtClean="0"/>
              <a:t>May 31,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7620000" y="6324600"/>
            <a:ext cx="1066800" cy="304800"/>
          </a:xfrm>
        </p:spPr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5334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438401"/>
            <a:ext cx="7772400" cy="990599"/>
          </a:xfrm>
        </p:spPr>
        <p:txBody>
          <a:bodyPr anchor="t">
            <a:normAutofit/>
          </a:bodyPr>
          <a:lstStyle>
            <a:lvl1pPr algn="ctr">
              <a:defRPr sz="24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SECTION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081213"/>
            <a:ext cx="7772400" cy="357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subsection kicker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97273A10-05B4-49AA-B600-6F7B9E39E74F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34290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19812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4305300" y="2019300"/>
            <a:ext cx="533400" cy="883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192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28800"/>
            <a:ext cx="4040188" cy="3962401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92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828801"/>
            <a:ext cx="4041775" cy="39624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C203A670-B17D-4816-82C4-6F55C1C7453B}" type="datetime4">
              <a:rPr lang="en-US" smtClean="0"/>
              <a:t>May 31,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www.pewresearch.org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219200" cy="365125"/>
          </a:xfrm>
        </p:spPr>
        <p:txBody>
          <a:bodyPr/>
          <a:lstStyle/>
          <a:p>
            <a:fld id="{D505CD02-C4F8-43ED-A10B-C2499344AC65}" type="datetime4">
              <a:rPr lang="en-US" smtClean="0"/>
              <a:t>May 31,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0600"/>
            <a:ext cx="8229600" cy="457200"/>
          </a:xfrm>
        </p:spPr>
        <p:txBody>
          <a:bodyPr anchor="b"/>
          <a:lstStyle>
            <a:lvl1pPr algn="ctr">
              <a:defRPr b="0" i="1">
                <a:solidFill>
                  <a:schemeClr val="bg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baseline="0">
                <a:latin typeface="+mj-lt"/>
                <a:ea typeface="Verdana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1"/>
            <a:ext cx="4040188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954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j-lt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chart title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1"/>
            <a:ext cx="4041775" cy="388620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Paste chart here OR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41A9-D5E7-4D93-BAA7-BF74FCEA4C4C}" type="datetime4">
              <a:rPr lang="en-US" smtClean="0"/>
              <a:t>May 31,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DB36-4A74-4838-9979-54E677DF56D3}" type="datetime4">
              <a:rPr lang="en-US" smtClean="0"/>
              <a:t>May 31,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www.pewresearch.org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67400"/>
            <a:ext cx="7620000" cy="228600"/>
          </a:xfrm>
        </p:spPr>
        <p:txBody>
          <a:bodyPr/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add Source Note, etc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E79A-B501-4AE8-A633-5ED95900E03C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7319-2E82-4D56-ADBC-557F98406E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495800" y="-4343400"/>
            <a:ext cx="152400" cy="883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72000" y="2286000"/>
            <a:ext cx="152400" cy="899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3" r:id="rId6"/>
    <p:sldLayoutId id="2147483652" r:id="rId7"/>
    <p:sldLayoutId id="2147483654" r:id="rId8"/>
    <p:sldLayoutId id="2147483655" r:id="rId9"/>
    <p:sldLayoutId id="2147483660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642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1ED0-FE01-4DEF-A8A9-8BDB5C9E542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248400"/>
            <a:ext cx="5715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808080"/>
                </a:solidFill>
                <a:ea typeface="Verdana" pitchFamily="34" charset="0"/>
                <a:cs typeface="Verdana" pitchFamily="34" charset="0"/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2484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495800" y="-4343400"/>
            <a:ext cx="152400" cy="883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4572000" y="2286000"/>
            <a:ext cx="152400" cy="899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248400"/>
            <a:ext cx="88392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18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8458200" cy="1752600"/>
          </a:xfrm>
        </p:spPr>
        <p:txBody>
          <a:bodyPr/>
          <a:lstStyle/>
          <a:p>
            <a:r>
              <a:rPr lang="en-US" dirty="0"/>
              <a:t>Faith in European Project Reviving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2800" i="1" dirty="0"/>
              <a:t>Most Say Rise of Eurosceptic Parties Is a Good Thing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Bruce Stokes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Director, Global Economic Program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181600" y="4191000"/>
            <a:ext cx="37338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i="1" kern="1200">
                <a:solidFill>
                  <a:schemeClr val="bg1">
                    <a:lumMod val="50000"/>
                  </a:schemeClr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Brussels June 4,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Demi" panose="020B0703020102020204" pitchFamily="34" charset="0"/>
              </a:rPr>
              <a:t>Views of the European Project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AA3BF14C-86DB-431D-AFE9-DC2760C75DBD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0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6C8A-7D63-4C48-ACB3-997C74C0656E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toward the EU Rebounding in Italy and Spain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31125"/>
              </p:ext>
            </p:extLst>
          </p:nvPr>
        </p:nvGraphicFramePr>
        <p:xfrm>
          <a:off x="304800" y="1159874"/>
          <a:ext cx="8534401" cy="4937058"/>
        </p:xfrm>
        <a:graphic>
          <a:graphicData uri="http://schemas.openxmlformats.org/drawingml/2006/table">
            <a:tbl>
              <a:tblPr firstRow="1" firstCol="1" bandRow="1"/>
              <a:tblGrid>
                <a:gridCol w="1706880"/>
                <a:gridCol w="1364209"/>
                <a:gridCol w="1365828"/>
                <a:gridCol w="1365828"/>
                <a:gridCol w="1365828"/>
                <a:gridCol w="1365828"/>
              </a:tblGrid>
              <a:tr h="6992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2012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2013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2014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i="1" dirty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14-15 </a:t>
                      </a:r>
                      <a:endParaRPr lang="en-US" sz="2000" i="1" dirty="0" smtClean="0">
                        <a:effectLst/>
                        <a:latin typeface="Franklin Gothic Demi"/>
                        <a:ea typeface="MS Mincho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Change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Italy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59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58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46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64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+18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Spain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60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46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50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63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+13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France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60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41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54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55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Poland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69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68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72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72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0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UK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45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43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52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51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-1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Germany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68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60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66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58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-8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1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MEDIAN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1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61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990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Very/somewhat favorable views of EU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8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3191-C5D3-448D-A3FA-E6ECB6A4D734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59132"/>
              </p:ext>
            </p:extLst>
          </p:nvPr>
        </p:nvGraphicFramePr>
        <p:xfrm>
          <a:off x="304800" y="1159874"/>
          <a:ext cx="8382000" cy="4937058"/>
        </p:xfrm>
        <a:graphic>
          <a:graphicData uri="http://schemas.openxmlformats.org/drawingml/2006/table">
            <a:tbl>
              <a:tblPr firstRow="1" firstCol="1" bandRow="1"/>
              <a:tblGrid>
                <a:gridCol w="1676400"/>
                <a:gridCol w="1339848"/>
                <a:gridCol w="1341438"/>
                <a:gridCol w="1341438"/>
                <a:gridCol w="1341438"/>
                <a:gridCol w="1341438"/>
              </a:tblGrid>
              <a:tr h="69927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2012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2013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2014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14-15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Demi"/>
                          <a:ea typeface="MS Mincho"/>
                          <a:cs typeface="Times New Roman"/>
                        </a:rPr>
                        <a:t>Change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Italy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22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11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9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11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+2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Spain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46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37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38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43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+5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France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36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22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26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31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+5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Poland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48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41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53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53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0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UK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30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26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41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49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+8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Germany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59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54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63</a:t>
                      </a:r>
                      <a:endParaRPr lang="en-US" sz="18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59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-4</a:t>
                      </a:r>
                      <a:endParaRPr lang="en-US" sz="18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29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1" dirty="0">
                          <a:effectLst/>
                          <a:latin typeface="Franklin Gothic Book"/>
                          <a:ea typeface="MS Mincho"/>
                          <a:cs typeface="Times New Roman"/>
                        </a:rPr>
                        <a:t>MEDIAN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46</a:t>
                      </a:r>
                      <a:endParaRPr lang="en-US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Are Some Views of European Economic Integration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990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Economic integration strengthened economy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AD7D-411E-41BE-9988-343FDC0EB6F7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626055"/>
              </p:ext>
            </p:extLst>
          </p:nvPr>
        </p:nvGraphicFramePr>
        <p:xfrm>
          <a:off x="228600" y="1353355"/>
          <a:ext cx="8686800" cy="4972521"/>
        </p:xfrm>
        <a:graphic>
          <a:graphicData uri="http://schemas.openxmlformats.org/drawingml/2006/table">
            <a:tbl>
              <a:tblPr firstRow="1" firstCol="1" bandRow="1"/>
              <a:tblGrid>
                <a:gridCol w="1784682"/>
                <a:gridCol w="1225868"/>
                <a:gridCol w="1256650"/>
                <a:gridCol w="1197604"/>
                <a:gridCol w="1228386"/>
                <a:gridCol w="1993610"/>
              </a:tblGrid>
              <a:tr h="66755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Fall </a:t>
                      </a:r>
                      <a:endParaRPr lang="en-US" sz="2000" dirty="0" smtClean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2009  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2015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14-15 </a:t>
                      </a:r>
                      <a:endParaRPr lang="en-US" sz="2000" i="1" dirty="0" smtClean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Change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3352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64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Italy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29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15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14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12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-2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64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France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52     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30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27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48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+21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64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Spain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59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34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37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30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-7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64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Poland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66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49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56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62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+6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64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Germany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61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59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67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61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-6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64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UK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43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30</a:t>
                      </a:r>
                      <a:endParaRPr lang="en-US" sz="200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44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59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+15</a:t>
                      </a: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</a:tr>
              <a:tr h="564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MEDIAN</a:t>
                      </a:r>
                      <a:endParaRPr lang="en-US" sz="2000" i="1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56</a:t>
                      </a:r>
                      <a:endParaRPr lang="en-US" sz="2000" i="1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32</a:t>
                      </a:r>
                      <a:endParaRPr lang="en-US" sz="2000" i="1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41</a:t>
                      </a:r>
                      <a:endParaRPr lang="en-US" sz="2000" i="1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Book"/>
                          <a:ea typeface="Times New Roman"/>
                          <a:cs typeface="Times New Roman"/>
                        </a:rPr>
                        <a:t>54</a:t>
                      </a:r>
                      <a:endParaRPr lang="en-US" sz="2000" i="1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>
                        <a:effectLst/>
                        <a:latin typeface="Franklin Gothic Book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944562"/>
          </a:xfrm>
        </p:spPr>
        <p:txBody>
          <a:bodyPr/>
          <a:lstStyle/>
          <a:p>
            <a:r>
              <a:rPr lang="en-US" dirty="0" smtClean="0"/>
              <a:t>Young French &amp; British: Faith in European Project Picking 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FFFF">
                    <a:lumMod val="50000"/>
                  </a:srgbClr>
                </a:solidFill>
              </a:rPr>
              <a:t>18-29 </a:t>
            </a:r>
            <a:r>
              <a:rPr lang="en-US" sz="1600" i="1" dirty="0">
                <a:solidFill>
                  <a:srgbClr val="FFFFFF">
                    <a:lumMod val="50000"/>
                  </a:srgbClr>
                </a:solidFill>
              </a:rPr>
              <a:t>year olds saying economic integration strengthened economy</a:t>
            </a:r>
          </a:p>
        </p:txBody>
      </p:sp>
    </p:spTree>
    <p:extLst>
      <p:ext uri="{BB962C8B-B14F-4D97-AF65-F5344CB8AC3E}">
        <p14:creationId xmlns:p14="http://schemas.microsoft.com/office/powerpoint/2010/main" val="221117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9208-BB55-4AA5-B478-7C61A7A9B701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Majorities Who Use the Euro Want to Keep 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Our country should …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9094559"/>
              </p:ext>
            </p:extLst>
          </p:nvPr>
        </p:nvGraphicFramePr>
        <p:xfrm>
          <a:off x="258499" y="1240234"/>
          <a:ext cx="8580701" cy="469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988680"/>
            <a:ext cx="594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*Asked about mark in Germany, franc in France, peseta in Spain and lira in Italy. 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3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A8CA-C0B4-46EF-9CB5-B5F058940512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Increasingly Want to Remain Part of the EU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990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If a vote were held today on membership in the EU, would vote to …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87903326"/>
              </p:ext>
            </p:extLst>
          </p:nvPr>
        </p:nvGraphicFramePr>
        <p:xfrm>
          <a:off x="228600" y="1329153"/>
          <a:ext cx="8534400" cy="489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296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Demi" panose="020B0703020102020204" pitchFamily="34" charset="0"/>
              </a:rPr>
              <a:t>Views of Minorities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20C5F684-0B1E-455B-9133-8C8DB0D2DF8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5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B0BB-E7AF-4043-8205-492B21FF9167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Have a Favorable Opinion of Jews, Muslims, But Mixed Views of Roma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109246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Views of …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43807363"/>
              </p:ext>
            </p:extLst>
          </p:nvPr>
        </p:nvGraphicFramePr>
        <p:xfrm>
          <a:off x="304800" y="1428750"/>
          <a:ext cx="8534400" cy="448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867400"/>
            <a:ext cx="594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In UK, asked as “Gypsies or Roma.”</a:t>
            </a:r>
          </a:p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Note: Median of 6 European Union countries. 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8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0A2-C968-49E2-A9A3-7943EE3439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944562"/>
          </a:xfrm>
        </p:spPr>
        <p:txBody>
          <a:bodyPr/>
          <a:lstStyle/>
          <a:p>
            <a:r>
              <a:rPr lang="en-US" dirty="0" smtClean="0"/>
              <a:t>Anti-Roma, Anti-Muslim Sentiments Common in Several Nations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673653"/>
              </p:ext>
            </p:extLst>
          </p:nvPr>
        </p:nvGraphicFramePr>
        <p:xfrm>
          <a:off x="304800" y="1447801"/>
          <a:ext cx="8534400" cy="4419603"/>
        </p:xfrm>
        <a:graphic>
          <a:graphicData uri="http://schemas.openxmlformats.org/drawingml/2006/table">
            <a:tbl>
              <a:tblPr firstRow="1" firstCol="1" bandRow="1"/>
              <a:tblGrid>
                <a:gridCol w="2133600"/>
                <a:gridCol w="2133600"/>
                <a:gridCol w="2133600"/>
                <a:gridCol w="2133600"/>
              </a:tblGrid>
              <a:tr h="49106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Roma*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Muslims 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Jews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Italy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86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61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Cambria"/>
                        </a:rPr>
                        <a:t>21</a:t>
                      </a:r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France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60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</a:rPr>
                        <a:t>7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Poland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b="1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56</a:t>
                      </a:r>
                      <a:endParaRPr lang="en-US" sz="2400" b="1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</a:rPr>
                        <a:t>28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UK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19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</a:rPr>
                        <a:t>7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Spain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</a:rPr>
                        <a:t>17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Germany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24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Cambria"/>
                        </a:rPr>
                        <a:t>9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MEDIAN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Cambria"/>
                        </a:rPr>
                        <a:t>13</a:t>
                      </a:r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10668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FF">
                    <a:lumMod val="50000"/>
                  </a:srgbClr>
                </a:solidFill>
              </a:rPr>
              <a:t>Very/somewhat </a:t>
            </a:r>
            <a:r>
              <a:rPr lang="en-US" sz="1600" b="1" i="1" u="sng" dirty="0">
                <a:solidFill>
                  <a:srgbClr val="FFFFFF">
                    <a:lumMod val="50000"/>
                  </a:srgbClr>
                </a:solidFill>
              </a:rPr>
              <a:t>unfavorable</a:t>
            </a:r>
            <a:r>
              <a:rPr lang="en-US" sz="1600" i="1" u="sng" dirty="0"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1600" i="1" dirty="0">
                <a:solidFill>
                  <a:srgbClr val="FFFFFF">
                    <a:lumMod val="50000"/>
                  </a:srgbClr>
                </a:solidFill>
              </a:rPr>
              <a:t>opinion of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988680"/>
            <a:ext cx="594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*In UK, asked as “Gypsies or Roma.”</a:t>
            </a:r>
          </a:p>
        </p:txBody>
      </p:sp>
    </p:spTree>
    <p:extLst>
      <p:ext uri="{BB962C8B-B14F-4D97-AF65-F5344CB8AC3E}">
        <p14:creationId xmlns:p14="http://schemas.microsoft.com/office/powerpoint/2010/main" val="3710781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Demi" panose="020B0703020102020204" pitchFamily="34" charset="0"/>
              </a:rPr>
              <a:t>Attitudes toward Eurosceptic Parties 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1B38B304-CF36-45AF-90B9-C04C4BBB719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CEA9-EBD2-4883-A48B-1868D7CDC325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 panose="020B0503020102020204" pitchFamily="34" charset="0"/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Pew Research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noFill/>
        </p:spPr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Established 1996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Funded by the Pew Charitable Trusts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Non-profit, non-partisan fact tank in Washington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Survey </a:t>
            </a:r>
            <a:r>
              <a:rPr lang="en-US" dirty="0"/>
              <a:t>topics: U.S. domestic politics and economic conditions, values, U.S. image abroad, global views toward major powers, terrorism, democracy, country conditions, </a:t>
            </a:r>
            <a:r>
              <a:rPr lang="en-US" dirty="0" smtClean="0"/>
              <a:t>aging, economy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Since 2002, we have surveyed in 82 countries, surveying in 40 nations in 2015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6"/>
                </a:solidFill>
              </a:rPr>
              <a:t>www.pewresearch.org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1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44701324"/>
              </p:ext>
            </p:extLst>
          </p:nvPr>
        </p:nvGraphicFramePr>
        <p:xfrm>
          <a:off x="76200" y="610065"/>
          <a:ext cx="8839200" cy="588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EA37-B22B-4773-A0A2-67F90F664D2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44562"/>
          </a:xfrm>
        </p:spPr>
        <p:txBody>
          <a:bodyPr/>
          <a:lstStyle/>
          <a:p>
            <a:pPr algn="l"/>
            <a:r>
              <a:rPr lang="en-US" dirty="0" smtClean="0"/>
              <a:t>  Most View Eurosceptic Parties as Good Thing for the Country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0668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FF">
                    <a:lumMod val="50000"/>
                  </a:srgbClr>
                </a:solidFill>
              </a:rPr>
              <a:t>The rise of nation-specific non-traditional political parties is a …</a:t>
            </a:r>
          </a:p>
        </p:txBody>
      </p:sp>
    </p:spTree>
    <p:extLst>
      <p:ext uri="{BB962C8B-B14F-4D97-AF65-F5344CB8AC3E}">
        <p14:creationId xmlns:p14="http://schemas.microsoft.com/office/powerpoint/2010/main" val="4111571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8FB6-F40A-466F-9849-C436D557A28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More Likely than Women to View Non-Traditional Parties as Good in Most Countries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808957"/>
              </p:ext>
            </p:extLst>
          </p:nvPr>
        </p:nvGraphicFramePr>
        <p:xfrm>
          <a:off x="228600" y="1066800"/>
          <a:ext cx="8657530" cy="5171993"/>
        </p:xfrm>
        <a:graphic>
          <a:graphicData uri="http://schemas.openxmlformats.org/drawingml/2006/table">
            <a:tbl>
              <a:tblPr firstRow="1" firstCol="1" bandRow="1"/>
              <a:tblGrid>
                <a:gridCol w="1441539"/>
                <a:gridCol w="1442922"/>
                <a:gridCol w="1154061"/>
                <a:gridCol w="1154061"/>
                <a:gridCol w="1155443"/>
                <a:gridCol w="1154061"/>
                <a:gridCol w="1155443"/>
              </a:tblGrid>
              <a:tr h="53340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Spain</a:t>
                      </a: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err="1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Podemos</a:t>
                      </a:r>
                      <a:endParaRPr lang="en-US" sz="1000" i="1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UK</a:t>
                      </a: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UK Independence</a:t>
                      </a:r>
                      <a:r>
                        <a:rPr lang="en-US" sz="1000" i="1" baseline="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 Party</a:t>
                      </a:r>
                      <a:endParaRPr lang="en-US" sz="1000" i="1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Italy</a:t>
                      </a: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Five Star</a:t>
                      </a:r>
                      <a:endParaRPr lang="en-US" sz="1000" i="1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Germany</a:t>
                      </a: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Alternative for Germany</a:t>
                      </a:r>
                      <a:endParaRPr lang="en-US" sz="1000" i="1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France</a:t>
                      </a: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National Front</a:t>
                      </a:r>
                      <a:endParaRPr lang="en-US" sz="1000" i="1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Poland</a:t>
                      </a: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New Right</a:t>
                      </a:r>
                      <a:endParaRPr lang="en-US" sz="1000" i="1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70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66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58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50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36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36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3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Men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74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71</a:t>
                      </a:r>
                      <a:endParaRPr lang="en-US" sz="240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59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59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43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43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Women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58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3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18-29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71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52</a:t>
                      </a:r>
                      <a:endParaRPr lang="en-US" sz="240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65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51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38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52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30-49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73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68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65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57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40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40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50+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68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72</a:t>
                      </a:r>
                      <a:endParaRPr lang="en-US" sz="240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51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46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33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27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13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Left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82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56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73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45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20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50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Moderate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75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71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63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51</a:t>
                      </a:r>
                      <a:endParaRPr lang="en-US" sz="240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33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37</a:t>
                      </a:r>
                      <a:endParaRPr lang="en-US" sz="2400" dirty="0"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6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Right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56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74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53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56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49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43</a:t>
                      </a:r>
                      <a:endParaRPr lang="en-US" sz="2400" dirty="0">
                        <a:solidFill>
                          <a:schemeClr val="accent6"/>
                        </a:solidFill>
                        <a:effectLst/>
                        <a:latin typeface="Franklin Gothic Book"/>
                        <a:ea typeface="Franklin Gothic Book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597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925115"/>
              </p:ext>
            </p:extLst>
          </p:nvPr>
        </p:nvGraphicFramePr>
        <p:xfrm>
          <a:off x="228600" y="381000"/>
          <a:ext cx="8686799" cy="5795807"/>
        </p:xfrm>
        <a:graphic>
          <a:graphicData uri="http://schemas.openxmlformats.org/drawingml/2006/table">
            <a:tbl>
              <a:tblPr firstRow="1" firstCol="1" bandRow="1"/>
              <a:tblGrid>
                <a:gridCol w="3494690"/>
                <a:gridCol w="1123293"/>
                <a:gridCol w="1747345"/>
                <a:gridCol w="1372913"/>
                <a:gridCol w="948558"/>
              </a:tblGrid>
              <a:tr h="175259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Podemos</a:t>
                      </a:r>
                      <a:endParaRPr lang="en-US" sz="1600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Spanish </a:t>
                      </a:r>
                      <a:endParaRPr lang="en-US" sz="1600" dirty="0" smtClean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Socialist</a:t>
                      </a: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Workers’ </a:t>
                      </a: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Party</a:t>
                      </a: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(PSOE)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Ciudadanos</a:t>
                      </a:r>
                      <a:endParaRPr lang="en-US" sz="1600" dirty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People’s</a:t>
                      </a: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Party </a:t>
                      </a:r>
                      <a:endParaRPr lang="en-US" sz="1600" dirty="0" smtClean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Franklin Gothic Demi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Franklin Gothic Demi"/>
                          <a:ea typeface="Cambria"/>
                          <a:cs typeface="Times New Roman"/>
                        </a:rPr>
                        <a:t>PP)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57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Current economic situation is bad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66757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Children will be worse </a:t>
                      </a:r>
                      <a:r>
                        <a:rPr lang="en-US" sz="18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off</a:t>
                      </a:r>
                    </a:p>
                    <a:p>
                      <a:pPr marL="0" marR="0" algn="l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financially </a:t>
                      </a: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than their parents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66757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Economy will improve over next </a:t>
                      </a:r>
                      <a:r>
                        <a:rPr lang="en-US" sz="18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12</a:t>
                      </a:r>
                    </a:p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months</a:t>
                      </a:r>
                      <a:endParaRPr lang="en-US" sz="18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340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Keep the euro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405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Favorable </a:t>
                      </a:r>
                      <a:r>
                        <a:rPr lang="en-US" sz="18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view</a:t>
                      </a:r>
                      <a:r>
                        <a:rPr lang="en-US" sz="1800" baseline="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of </a:t>
                      </a: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the EU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573">
                <a:tc>
                  <a:txBody>
                    <a:bodyPr/>
                    <a:lstStyle/>
                    <a:p>
                      <a:pPr marL="0" marR="0" algn="l">
                        <a:lnSpc>
                          <a:spcPts val="9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Economic</a:t>
                      </a:r>
                      <a:r>
                        <a:rPr lang="en-US" sz="1800" baseline="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 integration strengthened </a:t>
                      </a:r>
                      <a:endParaRPr lang="en-US" sz="1800" dirty="0" smtClean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economy</a:t>
                      </a:r>
                      <a:r>
                        <a:rPr lang="en-US" sz="1800" baseline="0" dirty="0" smtClean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 of Europe</a:t>
                      </a:r>
                      <a:endParaRPr lang="en-US" sz="1800" dirty="0">
                        <a:effectLst/>
                        <a:latin typeface="Franklin Gothic Book"/>
                        <a:ea typeface="Cambria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Franklin Gothic Book"/>
                          <a:ea typeface="Cambria"/>
                          <a:cs typeface="Times New Roman"/>
                        </a:rPr>
                        <a:t>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D944-069F-44CB-B1F0-A9B82F39D6F8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Spain: </a:t>
            </a:r>
            <a:r>
              <a:rPr lang="en-US" dirty="0" err="1" smtClean="0"/>
              <a:t>Podemos</a:t>
            </a:r>
            <a:r>
              <a:rPr lang="en-US" dirty="0" smtClean="0"/>
              <a:t> Backers Particularly Grim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8382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FFFF">
                    <a:lumMod val="50000"/>
                  </a:srgbClr>
                </a:solidFill>
              </a:rPr>
              <a:t>Among those who feel closest to ___, those who say …</a:t>
            </a:r>
          </a:p>
        </p:txBody>
      </p:sp>
    </p:spTree>
    <p:extLst>
      <p:ext uri="{BB962C8B-B14F-4D97-AF65-F5344CB8AC3E}">
        <p14:creationId xmlns:p14="http://schemas.microsoft.com/office/powerpoint/2010/main" val="69252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A9EB-AD2C-4067-83A4-7EAC2213333A}" type="datetime4">
              <a:rPr lang="en-US" smtClean="0">
                <a:solidFill>
                  <a:srgbClr val="000000">
                    <a:tint val="75000"/>
                  </a:srgbClr>
                </a:solidFill>
              </a:rPr>
              <a:t>May 31, 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4400" y="3124200"/>
            <a:ext cx="7239000" cy="29718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All Pew Research Center reports and data are available online at </a:t>
            </a:r>
            <a:r>
              <a:rPr lang="en-US" sz="2800" u="sng" dirty="0" smtClean="0">
                <a:solidFill>
                  <a:schemeClr val="accent6"/>
                </a:solidFill>
              </a:rPr>
              <a:t>www.pewresearch.org</a:t>
            </a:r>
            <a:endParaRPr lang="en-US" sz="2800" u="sng" dirty="0">
              <a:solidFill>
                <a:schemeClr val="accent6"/>
              </a:solidFill>
            </a:endParaRPr>
          </a:p>
        </p:txBody>
      </p:sp>
      <p:pic>
        <p:nvPicPr>
          <p:cNvPr id="7" name="Picture 6" descr="PRC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1054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1752600" y="6324600"/>
            <a:ext cx="5715000" cy="3048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7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E714-B75A-4F95-8BA6-052C892019E4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194542"/>
            <a:ext cx="7620000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Surveys conducted across 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six </a:t>
            </a: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EU countries from 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April 7, 2015 </a:t>
            </a:r>
            <a:r>
              <a:rPr lang="en-US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to May 13, 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2015 </a:t>
            </a: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totaling 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6,028 </a:t>
            </a: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respondents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Franklin Gothic Demi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Based on nationally representative telephone interviews in France, Germany, Spain &amp; the United Kingdom and face-to-face interviews in 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Italy </a:t>
            </a: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&amp; Poland conducted under the direction of Princeton Survey Research Associates International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Franklin Gothic Demi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The margin of sampling error for the complete set of weighted data is ±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3.4% </a:t>
            </a:r>
            <a:r>
              <a:rPr lang="en-US" dirty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- </a:t>
            </a:r>
            <a:r>
              <a:rPr lang="en-US" dirty="0" smtClean="0">
                <a:solidFill>
                  <a:prstClr val="black"/>
                </a:solidFill>
                <a:latin typeface="Franklin Gothic Demi"/>
                <a:cs typeface="Arial" pitchFamily="34" charset="0"/>
              </a:rPr>
              <a:t>±4.1%</a:t>
            </a:r>
            <a:endParaRPr lang="en-US" dirty="0">
              <a:solidFill>
                <a:prstClr val="black"/>
              </a:solidFill>
              <a:latin typeface="Franklin Gothic Dem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8341225"/>
              </p:ext>
            </p:extLst>
          </p:nvPr>
        </p:nvGraphicFramePr>
        <p:xfrm>
          <a:off x="228600" y="423434"/>
          <a:ext cx="8610600" cy="585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CC12E-C2B6-4521-8DB6-19058C3C661D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of EU Tied to Sentiment about the Economy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88680"/>
            <a:ext cx="594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Note: Median for 6 European Union countries. 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7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BED2-F1C0-4303-926F-DB39199D536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Support for Eurosceptic Parties Across EU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11479988"/>
              </p:ext>
            </p:extLst>
          </p:nvPr>
        </p:nvGraphicFramePr>
        <p:xfrm>
          <a:off x="243549" y="1329154"/>
          <a:ext cx="8580701" cy="4489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990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i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715000"/>
            <a:ext cx="8991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*Asked about </a:t>
            </a: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UK Independence Party </a:t>
            </a:r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in UK, </a:t>
            </a: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National Front in </a:t>
            </a:r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France, Alternative </a:t>
            </a: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for Germany in </a:t>
            </a:r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Germany, Five </a:t>
            </a: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Star Movement </a:t>
            </a:r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in Italy, </a:t>
            </a:r>
            <a:r>
              <a:rPr lang="en-US" sz="1050" dirty="0" err="1">
                <a:solidFill>
                  <a:srgbClr val="FFFFFF">
                    <a:lumMod val="50000"/>
                  </a:srgbClr>
                </a:solidFill>
              </a:rPr>
              <a:t>Podemos</a:t>
            </a:r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 in Spain and </a:t>
            </a:r>
            <a:r>
              <a:rPr lang="en-US" sz="1050" dirty="0" smtClean="0">
                <a:solidFill>
                  <a:srgbClr val="FFFFFF">
                    <a:lumMod val="50000"/>
                  </a:srgbClr>
                </a:solidFill>
              </a:rPr>
              <a:t>Congress of the New </a:t>
            </a:r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Right in Poland.</a:t>
            </a:r>
          </a:p>
          <a:p>
            <a:r>
              <a:rPr lang="en-US" sz="1050" dirty="0">
                <a:solidFill>
                  <a:srgbClr val="FFFFFF">
                    <a:lumMod val="50000"/>
                  </a:srgbClr>
                </a:solidFill>
              </a:rPr>
              <a:t>Note: Median for 6 European Union countries.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425" y="997952"/>
            <a:ext cx="825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FFFF">
                    <a:lumMod val="50000"/>
                  </a:srgbClr>
                </a:solidFill>
              </a:rPr>
              <a:t>Do you think that the rise of non-traditional political parties such as (country specific party) is a good thing  because these parties raise important issues that are ignored by the traditional parties OR a bad thing because these parties are too extreme?</a:t>
            </a:r>
            <a:endParaRPr lang="en-US" sz="1600" i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1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Demi" panose="020B0703020102020204" pitchFamily="34" charset="0"/>
              </a:rPr>
              <a:t>Sentiment About the Economy</a:t>
            </a:r>
            <a:endParaRPr lang="en-US" dirty="0">
              <a:latin typeface="Franklin Gothic Demi" panose="020B07030201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/>
          <a:p>
            <a:fld id="{545716E6-DF7B-4132-A708-D2D1E5CAA13E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t>May 31, 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E2B37319-2E82-4D56-ADBC-557F98406E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752600" y="6324600"/>
            <a:ext cx="5715000" cy="3048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</a:rPr>
              <a:t>www.pewresearch.org</a:t>
            </a:r>
            <a:endParaRPr lang="en-US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www.pewresearch.org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8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E8F5-D7EA-43C4-A991-262272B08576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</p:spPr>
        <p:txBody>
          <a:bodyPr>
            <a:normAutofit/>
          </a:bodyPr>
          <a:lstStyle/>
          <a:p>
            <a:r>
              <a:rPr lang="en-US" sz="2300" dirty="0" smtClean="0"/>
              <a:t>Economic Mood Recovering, Still Not Back to Pre-Crisis Levels</a:t>
            </a:r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Current economic situation is very/somewhat good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95795"/>
              </p:ext>
            </p:extLst>
          </p:nvPr>
        </p:nvGraphicFramePr>
        <p:xfrm>
          <a:off x="91506" y="1295400"/>
          <a:ext cx="8795319" cy="4934535"/>
        </p:xfrm>
        <a:graphic>
          <a:graphicData uri="http://schemas.openxmlformats.org/drawingml/2006/table">
            <a:tbl>
              <a:tblPr firstRow="1" firstCol="1" bandRow="1"/>
              <a:tblGrid>
                <a:gridCol w="1661094"/>
                <a:gridCol w="980554"/>
                <a:gridCol w="1055515"/>
                <a:gridCol w="1055515"/>
                <a:gridCol w="1057423"/>
                <a:gridCol w="1492609"/>
                <a:gridCol w="1492609"/>
              </a:tblGrid>
              <a:tr h="7042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</a:pPr>
                      <a:r>
                        <a:rPr lang="en-US" sz="2800" dirty="0">
                          <a:effectLst/>
                          <a:latin typeface="Franklin Gothic Demi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Franklin Gothic Book"/>
                          <a:cs typeface="Times New Roman"/>
                        </a:rPr>
                        <a:t>2007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Demi"/>
                          <a:ea typeface="Franklin Gothic Book"/>
                          <a:cs typeface="Times New Roman"/>
                        </a:rPr>
                        <a:t>2013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Franklin Gothic Demi"/>
                          <a:ea typeface="Franklin Gothic Book"/>
                          <a:cs typeface="Times New Roman"/>
                        </a:rPr>
                        <a:t>2014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ranklin Gothic Demi"/>
                          <a:ea typeface="Franklin Gothic Book"/>
                          <a:cs typeface="Times New Roman"/>
                        </a:rPr>
                        <a:t>2015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Franklin Gothic Demi"/>
                          <a:ea typeface="Franklin Gothic Book"/>
                          <a:cs typeface="Times New Roman"/>
                        </a:rPr>
                        <a:t>07-15 </a:t>
                      </a:r>
                      <a:endParaRPr lang="en-US" sz="2000" i="1" dirty="0" smtClean="0">
                        <a:effectLst/>
                        <a:latin typeface="Franklin Gothic Demi"/>
                        <a:ea typeface="Franklin Gothic Book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Demi"/>
                          <a:ea typeface="Franklin Gothic Book"/>
                          <a:cs typeface="Times New Roman"/>
                        </a:rPr>
                        <a:t>Change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Franklin Gothic Demi"/>
                          <a:ea typeface="Franklin Gothic Book"/>
                          <a:cs typeface="Times New Roman"/>
                        </a:rPr>
                        <a:t>14-15 </a:t>
                      </a:r>
                      <a:endParaRPr lang="en-US" sz="2000" i="1" dirty="0" smtClean="0">
                        <a:effectLst/>
                        <a:latin typeface="Franklin Gothic Demi"/>
                        <a:ea typeface="Franklin Gothic Book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i="1" dirty="0" smtClean="0">
                          <a:effectLst/>
                          <a:latin typeface="Franklin Gothic Demi"/>
                          <a:ea typeface="Franklin Gothic Book"/>
                          <a:cs typeface="Times New Roman"/>
                        </a:rPr>
                        <a:t>Change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286330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6341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Germany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85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75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+12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 smtClean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-10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6341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France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12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14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-16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+2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6341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Poland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36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27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29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38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+2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+9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6341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Italy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25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12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-13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+9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6341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UK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69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15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43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52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-17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+9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56341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Spain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65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4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18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-47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>
                          <a:effectLst/>
                          <a:latin typeface="Franklin Gothic Book"/>
                          <a:ea typeface="Franklin Gothic Book"/>
                          <a:cs typeface="Times New Roman"/>
                        </a:rPr>
                        <a:t>+10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563419">
                <a:tc>
                  <a:txBody>
                    <a:bodyPr/>
                    <a:lstStyle/>
                    <a:p>
                      <a:pPr marL="0" marR="0" algn="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MEDIAN</a:t>
                      </a:r>
                      <a:endParaRPr lang="en-US" sz="28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en-US" sz="2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US" sz="2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en-US" sz="2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</a:t>
                      </a:r>
                      <a:endParaRPr lang="en-US" sz="24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4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6F432-6C9D-4BB7-8648-A1F87BBF23C4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Expects the Economy to Improve Over the Next Year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06394719"/>
              </p:ext>
            </p:extLst>
          </p:nvPr>
        </p:nvGraphicFramePr>
        <p:xfrm>
          <a:off x="228600" y="1143000"/>
          <a:ext cx="8610600" cy="517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9906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ver the next 12 months, do you expect the economic situation to … 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8DCF-821F-43E2-8A3B-206A1C123B73}" type="datetime4">
              <a:rPr lang="en-US" smtClean="0"/>
              <a:t>May 31, 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37319-2E82-4D56-ADBC-557F98406E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ts val="1200"/>
              </a:spcAft>
            </a:pPr>
            <a:r>
              <a:rPr lang="en-US" smtClean="0"/>
              <a:t>www.pewresearch.org</a:t>
            </a:r>
            <a:endParaRPr lang="en-US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Expects the Next Generation to be Worse Off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0668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Children will be __ financially than their parents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07633768"/>
              </p:ext>
            </p:extLst>
          </p:nvPr>
        </p:nvGraphicFramePr>
        <p:xfrm>
          <a:off x="381000" y="1447800"/>
          <a:ext cx="8453402" cy="472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5988680"/>
            <a:ext cx="594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Note: Data for volunteer response “same” not shown.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9648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 Template">
  <a:themeElements>
    <a:clrScheme name="PG PPT Colors">
      <a:dk1>
        <a:sysClr val="windowText" lastClr="000000"/>
      </a:dk1>
      <a:lt1>
        <a:srgbClr val="FFFFFF"/>
      </a:lt1>
      <a:dk2>
        <a:srgbClr val="949D48"/>
      </a:dk2>
      <a:lt2>
        <a:srgbClr val="EEECE4"/>
      </a:lt2>
      <a:accent1>
        <a:srgbClr val="EA9E2C"/>
      </a:accent1>
      <a:accent2>
        <a:srgbClr val="A55A26"/>
      </a:accent2>
      <a:accent3>
        <a:srgbClr val="746A7E"/>
      </a:accent3>
      <a:accent4>
        <a:srgbClr val="EA9E2C"/>
      </a:accent4>
      <a:accent5>
        <a:srgbClr val="436983"/>
      </a:accent5>
      <a:accent6>
        <a:srgbClr val="BF3927"/>
      </a:accent6>
      <a:hlink>
        <a:srgbClr val="BB792A"/>
      </a:hlink>
      <a:folHlink>
        <a:srgbClr val="BB792A"/>
      </a:folHlink>
    </a:clrScheme>
    <a:fontScheme name="PRC Font Them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 PPT Template">
  <a:themeElements>
    <a:clrScheme name="PH PPT Colors">
      <a:dk1>
        <a:sysClr val="windowText" lastClr="000000"/>
      </a:dk1>
      <a:lt1>
        <a:srgbClr val="FFFFFF"/>
      </a:lt1>
      <a:dk2>
        <a:srgbClr val="A55A26"/>
      </a:dk2>
      <a:lt2>
        <a:srgbClr val="EEECE4"/>
      </a:lt2>
      <a:accent1>
        <a:srgbClr val="D1A730"/>
      </a:accent1>
      <a:accent2>
        <a:srgbClr val="949D48"/>
      </a:accent2>
      <a:accent3>
        <a:srgbClr val="756A7E"/>
      </a:accent3>
      <a:accent4>
        <a:srgbClr val="EA9E2C"/>
      </a:accent4>
      <a:accent5>
        <a:srgbClr val="436983"/>
      </a:accent5>
      <a:accent6>
        <a:srgbClr val="BF3927"/>
      </a:accent6>
      <a:hlink>
        <a:srgbClr val="BB792A"/>
      </a:hlink>
      <a:folHlink>
        <a:srgbClr val="BB792A"/>
      </a:folHlink>
    </a:clrScheme>
    <a:fontScheme name="PRC Font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G PPT Colors">
    <a:dk1>
      <a:sysClr val="windowText" lastClr="000000"/>
    </a:dk1>
    <a:lt1>
      <a:srgbClr val="FFFFFF"/>
    </a:lt1>
    <a:dk2>
      <a:srgbClr val="949D48"/>
    </a:dk2>
    <a:lt2>
      <a:srgbClr val="EEECE4"/>
    </a:lt2>
    <a:accent1>
      <a:srgbClr val="EA9E2C"/>
    </a:accent1>
    <a:accent2>
      <a:srgbClr val="A55A26"/>
    </a:accent2>
    <a:accent3>
      <a:srgbClr val="746A7E"/>
    </a:accent3>
    <a:accent4>
      <a:srgbClr val="EA9E2C"/>
    </a:accent4>
    <a:accent5>
      <a:srgbClr val="436983"/>
    </a:accent5>
    <a:accent6>
      <a:srgbClr val="BF3927"/>
    </a:accent6>
    <a:hlink>
      <a:srgbClr val="BB792A"/>
    </a:hlink>
    <a:folHlink>
      <a:srgbClr val="BB792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PewResearch PPT Template</Template>
  <TotalTime>1556</TotalTime>
  <Words>1242</Words>
  <Application>Microsoft Macintosh PowerPoint</Application>
  <PresentationFormat>On-screen Show (4:3)</PresentationFormat>
  <Paragraphs>600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Master PPT Template</vt:lpstr>
      <vt:lpstr>1_Master PPT Template</vt:lpstr>
      <vt:lpstr>Faith in European Project Reviving  Most Say Rise of Eurosceptic Parties Is a Good Thing</vt:lpstr>
      <vt:lpstr>Pew Research Center</vt:lpstr>
      <vt:lpstr>Methodology</vt:lpstr>
      <vt:lpstr>View of EU Tied to Sentiment about the Economy</vt:lpstr>
      <vt:lpstr>Strong Support for Eurosceptic Parties Across EU</vt:lpstr>
      <vt:lpstr>Sentiment About the Economy</vt:lpstr>
      <vt:lpstr>Economic Mood Recovering, Still Not Back to Pre-Crisis Levels</vt:lpstr>
      <vt:lpstr>No One Expects the Economy to Improve Over the Next Year</vt:lpstr>
      <vt:lpstr>Everyone Expects the Next Generation to be Worse Off</vt:lpstr>
      <vt:lpstr>Views of the European Project</vt:lpstr>
      <vt:lpstr>Sentiment toward the EU Rebounding in Italy and Spain</vt:lpstr>
      <vt:lpstr>As Are Some Views of European Economic Integration</vt:lpstr>
      <vt:lpstr>Young French &amp; British: Faith in European Project Picking Up</vt:lpstr>
      <vt:lpstr>Majorities Who Use the Euro Want to Keep It</vt:lpstr>
      <vt:lpstr>British Increasingly Want to Remain Part of the EU</vt:lpstr>
      <vt:lpstr>Views of Minorities</vt:lpstr>
      <vt:lpstr>Europeans Have a Favorable Opinion of Jews, Muslims, But Mixed Views of Roma</vt:lpstr>
      <vt:lpstr>Anti-Roma, Anti-Muslim Sentiments Common in Several Nations</vt:lpstr>
      <vt:lpstr>Attitudes toward Eurosceptic Parties </vt:lpstr>
      <vt:lpstr>  Most View Eurosceptic Parties as Good Thing for the Country</vt:lpstr>
      <vt:lpstr>Men More Likely than Women to View Non-Traditional Parties as Good in Most Countries</vt:lpstr>
      <vt:lpstr>Spain: Podemos Backers Particularly Grim</vt:lpstr>
      <vt:lpstr>PowerPoint Presentation</vt:lpstr>
    </vt:vector>
  </TitlesOfParts>
  <Company>Pew Research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Fragile Rebound for EU Image Threatened by Disaffection with Brussels</dc:title>
  <dc:creator>KDevlin</dc:creator>
  <cp:lastModifiedBy>Bruce Stokes</cp:lastModifiedBy>
  <cp:revision>200</cp:revision>
  <dcterms:created xsi:type="dcterms:W3CDTF">2014-05-01T16:51:47Z</dcterms:created>
  <dcterms:modified xsi:type="dcterms:W3CDTF">2015-05-31T15:15:25Z</dcterms:modified>
</cp:coreProperties>
</file>